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8"/>
  </p:notes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4" r:id="rId9"/>
    <p:sldId id="266" r:id="rId10"/>
    <p:sldId id="267" r:id="rId11"/>
    <p:sldId id="268" r:id="rId12"/>
    <p:sldId id="276" r:id="rId13"/>
    <p:sldId id="265" r:id="rId14"/>
    <p:sldId id="269" r:id="rId15"/>
    <p:sldId id="277" r:id="rId16"/>
    <p:sldId id="271" r:id="rId17"/>
    <p:sldId id="278" r:id="rId18"/>
    <p:sldId id="273" r:id="rId19"/>
    <p:sldId id="279" r:id="rId20"/>
    <p:sldId id="274" r:id="rId21"/>
    <p:sldId id="270" r:id="rId22"/>
    <p:sldId id="275" r:id="rId23"/>
    <p:sldId id="280" r:id="rId24"/>
    <p:sldId id="308" r:id="rId25"/>
    <p:sldId id="309" r:id="rId26"/>
    <p:sldId id="281" r:id="rId27"/>
    <p:sldId id="282" r:id="rId28"/>
    <p:sldId id="285" r:id="rId29"/>
    <p:sldId id="287" r:id="rId30"/>
    <p:sldId id="284" r:id="rId31"/>
    <p:sldId id="283" r:id="rId32"/>
    <p:sldId id="288" r:id="rId33"/>
    <p:sldId id="289" r:id="rId34"/>
    <p:sldId id="343" r:id="rId35"/>
    <p:sldId id="290" r:id="rId36"/>
    <p:sldId id="332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2" r:id="rId47"/>
    <p:sldId id="301" r:id="rId48"/>
    <p:sldId id="306" r:id="rId49"/>
    <p:sldId id="303" r:id="rId50"/>
    <p:sldId id="304" r:id="rId51"/>
    <p:sldId id="305" r:id="rId52"/>
    <p:sldId id="307" r:id="rId53"/>
    <p:sldId id="310" r:id="rId54"/>
    <p:sldId id="313" r:id="rId55"/>
    <p:sldId id="315" r:id="rId56"/>
    <p:sldId id="316" r:id="rId57"/>
    <p:sldId id="312" r:id="rId58"/>
    <p:sldId id="311" r:id="rId59"/>
    <p:sldId id="314" r:id="rId60"/>
    <p:sldId id="318" r:id="rId61"/>
    <p:sldId id="317" r:id="rId62"/>
    <p:sldId id="319" r:id="rId63"/>
    <p:sldId id="320" r:id="rId64"/>
    <p:sldId id="323" r:id="rId65"/>
    <p:sldId id="324" r:id="rId66"/>
    <p:sldId id="321" r:id="rId67"/>
    <p:sldId id="322" r:id="rId68"/>
    <p:sldId id="325" r:id="rId69"/>
    <p:sldId id="326" r:id="rId70"/>
    <p:sldId id="327" r:id="rId71"/>
    <p:sldId id="328" r:id="rId72"/>
    <p:sldId id="329" r:id="rId73"/>
    <p:sldId id="330" r:id="rId74"/>
    <p:sldId id="300" r:id="rId75"/>
    <p:sldId id="333" r:id="rId76"/>
    <p:sldId id="334" r:id="rId77"/>
    <p:sldId id="335" r:id="rId78"/>
    <p:sldId id="337" r:id="rId79"/>
    <p:sldId id="338" r:id="rId80"/>
    <p:sldId id="339" r:id="rId81"/>
    <p:sldId id="336" r:id="rId82"/>
    <p:sldId id="340" r:id="rId83"/>
    <p:sldId id="341" r:id="rId84"/>
    <p:sldId id="342" r:id="rId85"/>
    <p:sldId id="262" r:id="rId86"/>
    <p:sldId id="272" r:id="rId87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7"/>
    <p:restoredTop sz="77997"/>
  </p:normalViewPr>
  <p:slideViewPr>
    <p:cSldViewPr snapToGrid="0">
      <p:cViewPr varScale="1">
        <p:scale>
          <a:sx n="95" d="100"/>
          <a:sy n="95" d="100"/>
        </p:scale>
        <p:origin x="11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F2871A-6FBE-BE40-8675-6ECE32296F8B}" type="datetimeFigureOut">
              <a:rPr lang="en-IT" smtClean="0"/>
              <a:t>15/11/23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BD67C8-F7AA-2F49-8368-A5757F7761A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70251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BD67C8-F7AA-2F49-8368-A5757F7761A9}" type="slidenum">
              <a:rPr lang="en-IT" smtClean="0"/>
              <a:t>14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892485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BD67C8-F7AA-2F49-8368-A5757F7761A9}" type="slidenum">
              <a:rPr lang="en-IT" smtClean="0"/>
              <a:t>50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107466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BD67C8-F7AA-2F49-8368-A5757F7761A9}" type="slidenum">
              <a:rPr lang="en-IT" smtClean="0"/>
              <a:t>53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58891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BD67C8-F7AA-2F49-8368-A5757F7761A9}" type="slidenum">
              <a:rPr lang="en-IT" smtClean="0"/>
              <a:t>64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556465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BD67C8-F7AA-2F49-8368-A5757F7761A9}" type="slidenum">
              <a:rPr lang="en-IT" smtClean="0"/>
              <a:t>74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96519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BD67C8-F7AA-2F49-8368-A5757F7761A9}" type="slidenum">
              <a:rPr lang="en-IT" smtClean="0"/>
              <a:t>15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72475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BD67C8-F7AA-2F49-8368-A5757F7761A9}" type="slidenum">
              <a:rPr lang="en-IT" smtClean="0"/>
              <a:t>16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70794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BINDING </a:t>
            </a:r>
            <a:r>
              <a:rPr lang="en-US" sz="1200" dirty="0" err="1"/>
              <a:t>nella</a:t>
            </a:r>
            <a:r>
              <a:rPr lang="en-US" sz="1200" dirty="0"/>
              <a:t> </a:t>
            </a:r>
            <a:r>
              <a:rPr lang="en-US" sz="1200" dirty="0" err="1"/>
              <a:t>fase</a:t>
            </a:r>
            <a:r>
              <a:rPr lang="en-US" sz="1200" dirty="0"/>
              <a:t> di ESECUZIONE – </a:t>
            </a:r>
            <a:r>
              <a:rPr lang="en-US" sz="1200" dirty="0" err="1"/>
              <a:t>codice</a:t>
            </a:r>
            <a:r>
              <a:rPr lang="en-US" sz="1200" dirty="0"/>
              <a:t> </a:t>
            </a:r>
            <a:r>
              <a:rPr lang="en-US" sz="1200" dirty="0" err="1"/>
              <a:t>rilocabile</a:t>
            </a:r>
            <a:r>
              <a:rPr lang="en-US" sz="1200" dirty="0"/>
              <a:t> e </a:t>
            </a:r>
            <a:r>
              <a:rPr lang="en-US" sz="1200" dirty="0" err="1"/>
              <a:t>spostabile</a:t>
            </a:r>
            <a:r>
              <a:rPr lang="en-US" sz="1200" dirty="0"/>
              <a:t> </a:t>
            </a:r>
            <a:r>
              <a:rPr lang="en-US" sz="1200" dirty="0" err="1"/>
              <a:t>durante</a:t>
            </a:r>
            <a:r>
              <a:rPr lang="en-US" sz="1200" dirty="0"/>
              <a:t> </a:t>
            </a:r>
            <a:r>
              <a:rPr lang="en-US" sz="1200" dirty="0" err="1"/>
              <a:t>l’esecuzion</a:t>
            </a:r>
            <a:endParaRPr lang="en-US" sz="1200" dirty="0"/>
          </a:p>
          <a:p>
            <a:endParaRPr lang="en-US" sz="1200" dirty="0"/>
          </a:p>
          <a:p>
            <a:pPr marL="285750" indent="-285750">
              <a:buFontTx/>
              <a:buChar char="-"/>
            </a:pPr>
            <a:r>
              <a:rPr lang="en-US" sz="1200" dirty="0"/>
              <a:t>Serve hardware </a:t>
            </a:r>
            <a:r>
              <a:rPr lang="en-US" sz="1200" dirty="0" err="1"/>
              <a:t>apposito</a:t>
            </a:r>
            <a:r>
              <a:rPr lang="en-US" sz="1200" dirty="0"/>
              <a:t> MMU (Memory Management Unit)</a:t>
            </a:r>
          </a:p>
          <a:p>
            <a:pPr marL="285750" indent="-285750">
              <a:buFontTx/>
              <a:buChar char="-"/>
            </a:pPr>
            <a:r>
              <a:rPr lang="en-US" sz="1200" dirty="0"/>
              <a:t> la CPU </a:t>
            </a:r>
            <a:r>
              <a:rPr lang="en-US" sz="1200" dirty="0" err="1"/>
              <a:t>gestisce</a:t>
            </a:r>
            <a:r>
              <a:rPr lang="en-US" sz="1200" dirty="0"/>
              <a:t> </a:t>
            </a:r>
            <a:r>
              <a:rPr lang="en-US" sz="1200" dirty="0" err="1"/>
              <a:t>indirizzi</a:t>
            </a:r>
            <a:r>
              <a:rPr lang="en-US" sz="1200" dirty="0"/>
              <a:t> </a:t>
            </a:r>
            <a:r>
              <a:rPr lang="en-US" sz="1200" dirty="0" err="1"/>
              <a:t>logici</a:t>
            </a:r>
            <a:r>
              <a:rPr lang="en-US" sz="1200" dirty="0"/>
              <a:t> </a:t>
            </a:r>
            <a:r>
              <a:rPr lang="en-US" sz="1200" dirty="0" err="1"/>
              <a:t>mentre</a:t>
            </a:r>
            <a:r>
              <a:rPr lang="en-US" sz="1200" dirty="0"/>
              <a:t> MMU traduce </a:t>
            </a:r>
            <a:r>
              <a:rPr lang="en-US" sz="1200" dirty="0" err="1"/>
              <a:t>indirizzi</a:t>
            </a:r>
            <a:r>
              <a:rPr lang="en-US" sz="1200" dirty="0"/>
              <a:t> </a:t>
            </a:r>
            <a:r>
              <a:rPr lang="en-US" sz="1200" dirty="0" err="1"/>
              <a:t>logici</a:t>
            </a:r>
            <a:r>
              <a:rPr lang="en-US" sz="1200" dirty="0"/>
              <a:t> in </a:t>
            </a:r>
            <a:r>
              <a:rPr lang="en-US" sz="1200" dirty="0" err="1"/>
              <a:t>indirizzi</a:t>
            </a:r>
            <a:r>
              <a:rPr lang="en-US" sz="1200" dirty="0"/>
              <a:t> </a:t>
            </a:r>
            <a:r>
              <a:rPr lang="en-US" sz="1200" dirty="0" err="1"/>
              <a:t>fisici</a:t>
            </a:r>
            <a:endParaRPr lang="en-US" sz="1200" dirty="0"/>
          </a:p>
          <a:p>
            <a:pPr marL="285750" indent="-285750">
              <a:buFontTx/>
              <a:buChar char="-"/>
            </a:pPr>
            <a:r>
              <a:rPr lang="en-US" sz="1200" dirty="0"/>
              <a:t>Il </a:t>
            </a:r>
            <a:r>
              <a:rPr lang="en-US" sz="1200" dirty="0" err="1"/>
              <a:t>programma</a:t>
            </a:r>
            <a:r>
              <a:rPr lang="en-US" sz="1200" dirty="0"/>
              <a:t> </a:t>
            </a:r>
            <a:r>
              <a:rPr lang="en-US" sz="1200" dirty="0" err="1"/>
              <a:t>può</a:t>
            </a:r>
            <a:r>
              <a:rPr lang="en-US" sz="1200" dirty="0"/>
              <a:t> </a:t>
            </a:r>
            <a:r>
              <a:rPr lang="en-US" sz="1200" dirty="0" err="1"/>
              <a:t>essere</a:t>
            </a:r>
            <a:r>
              <a:rPr lang="en-US" sz="1200" dirty="0"/>
              <a:t> </a:t>
            </a:r>
            <a:r>
              <a:rPr lang="en-US" sz="1200" dirty="0" err="1"/>
              <a:t>spsotato</a:t>
            </a:r>
            <a:r>
              <a:rPr lang="en-US" sz="1200" dirty="0"/>
              <a:t> da </a:t>
            </a:r>
            <a:r>
              <a:rPr lang="en-US" sz="1200" dirty="0" err="1"/>
              <a:t>una</a:t>
            </a:r>
            <a:r>
              <a:rPr lang="en-US" sz="1200" dirty="0"/>
              <a:t> zona </a:t>
            </a:r>
            <a:r>
              <a:rPr lang="en-US" sz="1200" dirty="0" err="1"/>
              <a:t>all’altra</a:t>
            </a:r>
            <a:r>
              <a:rPr lang="en-US" sz="1200" dirty="0"/>
              <a:t> </a:t>
            </a:r>
            <a:r>
              <a:rPr lang="en-US" sz="1200" dirty="0" err="1"/>
              <a:t>della</a:t>
            </a:r>
            <a:r>
              <a:rPr lang="en-US" sz="1200" dirty="0"/>
              <a:t> </a:t>
            </a:r>
            <a:r>
              <a:rPr lang="en-US" sz="1200" dirty="0" err="1"/>
              <a:t>memoria</a:t>
            </a:r>
            <a:r>
              <a:rPr lang="en-US" sz="1200" dirty="0"/>
              <a:t> </a:t>
            </a:r>
            <a:r>
              <a:rPr lang="en-US" sz="1200" dirty="0" err="1"/>
              <a:t>durante</a:t>
            </a:r>
            <a:r>
              <a:rPr lang="en-US" sz="1200" dirty="0"/>
              <a:t> </a:t>
            </a:r>
            <a:r>
              <a:rPr lang="en-US" sz="1200" dirty="0" err="1"/>
              <a:t>l’esecuzione</a:t>
            </a:r>
            <a:endParaRPr lang="en-US" sz="1200" dirty="0"/>
          </a:p>
          <a:p>
            <a:pPr marL="285750" indent="-285750">
              <a:buFontTx/>
              <a:buChar char="-"/>
            </a:pPr>
            <a:r>
              <a:rPr lang="en-US" sz="1200" dirty="0" err="1"/>
              <a:t>Praticamente</a:t>
            </a:r>
            <a:r>
              <a:rPr lang="en-US" sz="1200" dirty="0"/>
              <a:t> cambia la base in </a:t>
            </a:r>
            <a:r>
              <a:rPr lang="en-US" sz="1200" dirty="0" err="1"/>
              <a:t>fase</a:t>
            </a:r>
            <a:r>
              <a:rPr lang="en-US" sz="1200" dirty="0"/>
              <a:t> di </a:t>
            </a:r>
            <a:r>
              <a:rPr lang="en-US" sz="1200" dirty="0" err="1"/>
              <a:t>esecuzione</a:t>
            </a:r>
            <a:endParaRPr lang="en-US" sz="1200" dirty="0"/>
          </a:p>
          <a:p>
            <a:pPr marL="285750" indent="-285750">
              <a:buFontTx/>
              <a:buChar char="-"/>
            </a:pPr>
            <a:r>
              <a:rPr lang="en-US" sz="1200" dirty="0"/>
              <a:t>Il </a:t>
            </a:r>
            <a:r>
              <a:rPr lang="en-US" sz="1200" dirty="0" err="1"/>
              <a:t>programma</a:t>
            </a:r>
            <a:r>
              <a:rPr lang="en-US" sz="1200" dirty="0"/>
              <a:t> </a:t>
            </a:r>
            <a:r>
              <a:rPr lang="en-US" sz="1200" dirty="0" err="1"/>
              <a:t>utente</a:t>
            </a:r>
            <a:r>
              <a:rPr lang="en-US" sz="1200" dirty="0"/>
              <a:t> </a:t>
            </a:r>
            <a:r>
              <a:rPr lang="en-US" sz="1200" dirty="0" err="1"/>
              <a:t>vede</a:t>
            </a:r>
            <a:r>
              <a:rPr lang="en-US" sz="1200" dirty="0"/>
              <a:t> </a:t>
            </a:r>
            <a:r>
              <a:rPr lang="en-US" sz="1200" dirty="0" err="1"/>
              <a:t>gli</a:t>
            </a:r>
            <a:r>
              <a:rPr lang="en-US" sz="1200" dirty="0"/>
              <a:t> </a:t>
            </a:r>
            <a:r>
              <a:rPr lang="en-US" sz="1200" dirty="0" err="1"/>
              <a:t>indirizzi</a:t>
            </a:r>
            <a:r>
              <a:rPr lang="en-US" sz="1200" dirty="0"/>
              <a:t> </a:t>
            </a:r>
            <a:r>
              <a:rPr lang="en-US" sz="1200" dirty="0" err="1"/>
              <a:t>logici</a:t>
            </a:r>
            <a:r>
              <a:rPr lang="en-US" sz="1200" dirty="0"/>
              <a:t> ) a max </a:t>
            </a:r>
            <a:r>
              <a:rPr lang="en-US" sz="1200" dirty="0" err="1"/>
              <a:t>mai</a:t>
            </a:r>
            <a:r>
              <a:rPr lang="en-US" sz="1200" dirty="0"/>
              <a:t> </a:t>
            </a:r>
            <a:r>
              <a:rPr lang="en-US" sz="1200" dirty="0" err="1"/>
              <a:t>quelli</a:t>
            </a:r>
            <a:r>
              <a:rPr lang="en-US" sz="1200" dirty="0"/>
              <a:t> </a:t>
            </a:r>
            <a:r>
              <a:rPr lang="en-US" sz="1200" dirty="0" err="1"/>
              <a:t>fisicia</a:t>
            </a:r>
            <a:r>
              <a:rPr lang="en-US" sz="1200" dirty="0"/>
              <a:t> da r a </a:t>
            </a:r>
            <a:r>
              <a:rPr lang="en-US" sz="1200" dirty="0" err="1"/>
              <a:t>r+max</a:t>
            </a:r>
            <a:endParaRPr lang="en-US" sz="1200" dirty="0"/>
          </a:p>
          <a:p>
            <a:pPr marL="285750" indent="-285750">
              <a:buFontTx/>
              <a:buChar char="-"/>
            </a:pPr>
            <a:endParaRPr lang="en-US" sz="1200" dirty="0"/>
          </a:p>
          <a:p>
            <a:r>
              <a:rPr lang="en-US" sz="1200" dirty="0"/>
              <a:t>ATTENZIONE!</a:t>
            </a:r>
          </a:p>
          <a:p>
            <a:r>
              <a:rPr lang="en-US" sz="1200" dirty="0"/>
              <a:t>CPU genera </a:t>
            </a:r>
            <a:r>
              <a:rPr lang="en-US" sz="1200" dirty="0" err="1"/>
              <a:t>indirizzo</a:t>
            </a:r>
            <a:r>
              <a:rPr lang="en-US" sz="1200" dirty="0"/>
              <a:t> </a:t>
            </a:r>
            <a:r>
              <a:rPr lang="en-US" sz="1200" dirty="0" err="1"/>
              <a:t>logico</a:t>
            </a:r>
            <a:r>
              <a:rPr lang="en-US" sz="1200" dirty="0"/>
              <a:t> </a:t>
            </a:r>
            <a:r>
              <a:rPr lang="en-US" sz="1200" dirty="0" err="1"/>
              <a:t>chiamato</a:t>
            </a:r>
            <a:r>
              <a:rPr lang="en-US" sz="1200" dirty="0"/>
              <a:t> </a:t>
            </a:r>
            <a:r>
              <a:rPr lang="en-US" sz="1200" dirty="0" err="1"/>
              <a:t>anche</a:t>
            </a:r>
            <a:r>
              <a:rPr lang="en-US" sz="1200" dirty="0"/>
              <a:t> </a:t>
            </a:r>
            <a:r>
              <a:rPr lang="en-US" sz="1200" dirty="0" err="1"/>
              <a:t>indirizzo</a:t>
            </a:r>
            <a:r>
              <a:rPr lang="en-US" sz="1200" dirty="0"/>
              <a:t> </a:t>
            </a:r>
            <a:r>
              <a:rPr lang="en-US" sz="1200" dirty="0" err="1"/>
              <a:t>virtuale</a:t>
            </a:r>
            <a:endParaRPr lang="en-US" sz="1200" dirty="0"/>
          </a:p>
          <a:p>
            <a:r>
              <a:rPr lang="en-US" sz="1200" dirty="0"/>
              <a:t>MMU genera </a:t>
            </a:r>
            <a:r>
              <a:rPr lang="en-US" sz="1200" dirty="0" err="1"/>
              <a:t>gli</a:t>
            </a:r>
            <a:r>
              <a:rPr lang="en-US" sz="1200" dirty="0"/>
              <a:t> </a:t>
            </a:r>
            <a:r>
              <a:rPr lang="en-US" sz="1200" dirty="0" err="1"/>
              <a:t>indirizzi</a:t>
            </a:r>
            <a:r>
              <a:rPr lang="en-US" sz="1200" dirty="0"/>
              <a:t> </a:t>
            </a:r>
            <a:r>
              <a:rPr lang="en-US" sz="1200" dirty="0" err="1"/>
              <a:t>fisici</a:t>
            </a:r>
            <a:r>
              <a:rPr lang="en-US" sz="1200" dirty="0"/>
              <a:t> per </a:t>
            </a:r>
            <a:r>
              <a:rPr lang="en-US" sz="1200" dirty="0" err="1"/>
              <a:t>accedere</a:t>
            </a:r>
            <a:r>
              <a:rPr lang="en-US" sz="1200" dirty="0"/>
              <a:t> </a:t>
            </a:r>
            <a:r>
              <a:rPr lang="en-US" sz="1200" dirty="0" err="1"/>
              <a:t>alla</a:t>
            </a:r>
            <a:r>
              <a:rPr lang="en-US" sz="1200" dirty="0"/>
              <a:t> </a:t>
            </a:r>
            <a:r>
              <a:rPr lang="en-US" sz="1200" dirty="0" err="1"/>
              <a:t>memoria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 err="1"/>
              <a:t>Gli</a:t>
            </a:r>
            <a:r>
              <a:rPr lang="en-US" sz="1200" dirty="0"/>
              <a:t> </a:t>
            </a:r>
            <a:r>
              <a:rPr lang="en-US" sz="1200" dirty="0" err="1"/>
              <a:t>indirizzi</a:t>
            </a:r>
            <a:r>
              <a:rPr lang="en-US" sz="1200" dirty="0"/>
              <a:t> </a:t>
            </a:r>
            <a:r>
              <a:rPr lang="en-US" sz="1200" dirty="0" err="1"/>
              <a:t>fisici</a:t>
            </a:r>
            <a:r>
              <a:rPr lang="en-US" sz="1200" dirty="0"/>
              <a:t> e </a:t>
            </a:r>
            <a:r>
              <a:rPr lang="en-US" sz="1200" dirty="0" err="1"/>
              <a:t>logici</a:t>
            </a:r>
            <a:r>
              <a:rPr lang="en-US" sz="1200" dirty="0"/>
              <a:t> </a:t>
            </a:r>
            <a:r>
              <a:rPr lang="en-US" sz="1200" dirty="0" err="1"/>
              <a:t>corrispondo</a:t>
            </a:r>
            <a:r>
              <a:rPr lang="en-US" sz="1200" dirty="0"/>
              <a:t> </a:t>
            </a:r>
            <a:r>
              <a:rPr lang="en-US" sz="1200" dirty="0" err="1"/>
              <a:t>nella</a:t>
            </a:r>
            <a:r>
              <a:rPr lang="en-US" sz="1200" dirty="0"/>
              <a:t> </a:t>
            </a:r>
            <a:r>
              <a:rPr lang="en-US" sz="1200" dirty="0" err="1"/>
              <a:t>fase</a:t>
            </a:r>
            <a:r>
              <a:rPr lang="en-US" sz="1200" dirty="0"/>
              <a:t> di </a:t>
            </a:r>
            <a:r>
              <a:rPr lang="en-US" sz="1200" dirty="0" err="1"/>
              <a:t>compilazione</a:t>
            </a:r>
            <a:r>
              <a:rPr lang="en-US" sz="1200" dirty="0"/>
              <a:t>, </a:t>
            </a:r>
            <a:r>
              <a:rPr lang="en-US" sz="1200" dirty="0" err="1"/>
              <a:t>mentre</a:t>
            </a:r>
            <a:r>
              <a:rPr lang="en-US" sz="1200" dirty="0"/>
              <a:t> </a:t>
            </a:r>
            <a:r>
              <a:rPr lang="en-US" sz="1200" dirty="0" err="1"/>
              <a:t>differiscono</a:t>
            </a:r>
            <a:r>
              <a:rPr lang="en-US" sz="1200" dirty="0"/>
              <a:t> per il binding in </a:t>
            </a:r>
            <a:r>
              <a:rPr lang="en-US" sz="1200" dirty="0" err="1"/>
              <a:t>fase</a:t>
            </a:r>
            <a:r>
              <a:rPr lang="en-US" sz="1200" dirty="0"/>
              <a:t> di </a:t>
            </a:r>
            <a:r>
              <a:rPr lang="en-US" sz="1200" dirty="0" err="1"/>
              <a:t>caricamento</a:t>
            </a:r>
            <a:r>
              <a:rPr lang="en-US" sz="1200" dirty="0"/>
              <a:t> o </a:t>
            </a:r>
            <a:r>
              <a:rPr lang="en-US" sz="1200" dirty="0" err="1"/>
              <a:t>esecuzione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 err="1"/>
              <a:t>È</a:t>
            </a:r>
            <a:r>
              <a:rPr lang="en-US" sz="1200" dirty="0"/>
              <a:t> il </a:t>
            </a:r>
            <a:r>
              <a:rPr lang="en-US" sz="1200" dirty="0" err="1"/>
              <a:t>metodo</a:t>
            </a:r>
            <a:r>
              <a:rPr lang="en-US" sz="1200" dirty="0"/>
              <a:t> </a:t>
            </a:r>
            <a:r>
              <a:rPr lang="en-US" sz="1200" dirty="0" err="1"/>
              <a:t>più</a:t>
            </a:r>
            <a:r>
              <a:rPr lang="en-US" sz="1200" dirty="0"/>
              <a:t> </a:t>
            </a:r>
            <a:r>
              <a:rPr lang="en-US" sz="1200" dirty="0" err="1"/>
              <a:t>usato</a:t>
            </a:r>
            <a:r>
              <a:rPr lang="en-US" sz="1200" dirty="0"/>
              <a:t>!</a:t>
            </a:r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BD67C8-F7AA-2F49-8368-A5757F7761A9}" type="slidenum">
              <a:rPr lang="en-IT" smtClean="0"/>
              <a:t>18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75509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BD67C8-F7AA-2F49-8368-A5757F7761A9}" type="slidenum">
              <a:rPr lang="en-IT" smtClean="0"/>
              <a:t>30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0631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BD67C8-F7AA-2F49-8368-A5757F7761A9}" type="slidenum">
              <a:rPr lang="en-IT" smtClean="0"/>
              <a:t>31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376051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BD67C8-F7AA-2F49-8368-A5757F7761A9}" type="slidenum">
              <a:rPr lang="en-IT" smtClean="0"/>
              <a:t>41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58616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BD67C8-F7AA-2F49-8368-A5757F7761A9}" type="slidenum">
              <a:rPr lang="en-IT" smtClean="0"/>
              <a:t>42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10284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BD67C8-F7AA-2F49-8368-A5757F7761A9}" type="slidenum">
              <a:rPr lang="en-IT" smtClean="0"/>
              <a:t>45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86795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23A9-6625-017D-B9CB-2C7EE696EA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80D800-8842-B77C-5772-54621F1CC2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A72C4-B0E8-95AE-FDC6-E335B602E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20978-4A03-AD4D-AC6B-802BAEA7603B}" type="datetimeFigureOut">
              <a:rPr lang="en-IT" smtClean="0"/>
              <a:t>15/11/23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B3A12-8F19-171A-091D-8A0A98BA7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C37A4-2313-8009-09F3-56A43649C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4F734-AB55-B046-883C-88A485867506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233994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18E3D-DD87-88A6-0142-1B1941634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8C5FF1-DDA7-0BB8-FB30-CE7ADDDFE1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FF545-6B82-735C-A158-C0EEB288A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20978-4A03-AD4D-AC6B-802BAEA7603B}" type="datetimeFigureOut">
              <a:rPr lang="en-IT" smtClean="0"/>
              <a:t>15/11/23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59607-6A85-0CFC-16F4-283CB0AF4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C36D8-22C9-65F3-B2D1-1F94B2CC6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4F734-AB55-B046-883C-88A485867506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06491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B386EE-6578-CED2-5DC6-5A62C582FC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A44E26-B51B-B5D2-B23E-A16FDEF45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78CC2-AE31-A454-C608-C01E78F2C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20978-4A03-AD4D-AC6B-802BAEA7603B}" type="datetimeFigureOut">
              <a:rPr lang="en-IT" smtClean="0"/>
              <a:t>15/11/23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87219-9DF3-A27D-96F5-ED9B69619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EE431-6BE4-5956-F0FF-863CECC15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4F734-AB55-B046-883C-88A485867506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91744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89735-3025-9A3B-0ED8-75C8C4E2D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B1BC5-33C5-54A9-9BB3-C49A6F55A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E98117-90DB-B51D-1C54-6C8EEF2B8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20978-4A03-AD4D-AC6B-802BAEA7603B}" type="datetimeFigureOut">
              <a:rPr lang="en-IT" smtClean="0"/>
              <a:t>15/11/23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A1938-4924-C141-4294-95CE903CE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E123C-CA71-0488-A5D8-2FF3A0700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4F734-AB55-B046-883C-88A485867506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208103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B5589-0C18-2792-C848-BE5912E48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9692CB-199F-FD73-7200-E73F556A6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F0686-5DE6-5A36-E9DD-FEA583959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20978-4A03-AD4D-AC6B-802BAEA7603B}" type="datetimeFigureOut">
              <a:rPr lang="en-IT" smtClean="0"/>
              <a:t>15/11/23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5DB3E-7ADA-4A7F-9417-C662F5864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78D2F-BC70-B51C-34E2-0802AAE68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4F734-AB55-B046-883C-88A485867506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26807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80019-1FC4-7485-D9C5-930034C48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D8490-A74B-5691-609D-A6BFF3395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1583AA-DC8F-8ED5-9B20-EB56316283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C745D0-0566-6CB9-AB5E-BDC817514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20978-4A03-AD4D-AC6B-802BAEA7603B}" type="datetimeFigureOut">
              <a:rPr lang="en-IT" smtClean="0"/>
              <a:t>15/11/23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EE2AE1-C912-C11A-5056-0B6090846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F92301-BCAA-8054-A879-F02DB6645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4F734-AB55-B046-883C-88A485867506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978830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F064F-DECA-5487-296B-E33D96BB6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BC836-A219-AD59-168C-CD18CAD06F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07A61F-956E-DDDB-E919-38D6459D86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86FF7A-E3EF-6C1E-6722-59098BFB31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942BA2-8023-122D-E059-1F8828D5C4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F7B1EE-8EDF-857A-A83C-E8C649EA9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20978-4A03-AD4D-AC6B-802BAEA7603B}" type="datetimeFigureOut">
              <a:rPr lang="en-IT" smtClean="0"/>
              <a:t>15/11/23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B5D704-8854-FC70-0397-5E8A1377A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1224C9-8034-5D02-10E1-282FAD2B6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4F734-AB55-B046-883C-88A485867506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682214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AC51B-901A-925E-A940-3ACA5B08A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7A8037-923D-6B58-EB9F-87C33D957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20978-4A03-AD4D-AC6B-802BAEA7603B}" type="datetimeFigureOut">
              <a:rPr lang="en-IT" smtClean="0"/>
              <a:t>15/11/23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61B8F5-652C-A54A-C276-452B27DA9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7CE01B-04AB-B026-17A8-E589A2FA6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4F734-AB55-B046-883C-88A485867506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729505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6AB4C9-A278-106C-9553-C0F3303B6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20978-4A03-AD4D-AC6B-802BAEA7603B}" type="datetimeFigureOut">
              <a:rPr lang="en-IT" smtClean="0"/>
              <a:t>15/11/23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8BA390-5DFD-18F0-A87F-E2611997D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723DD-DFD5-6A5D-7D4C-5652C0C80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4F734-AB55-B046-883C-88A485867506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05260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5F867-C182-17C5-DDFE-443E33BA1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6C462-9921-68B0-1683-4BCCAC558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76568C-5D6B-617F-CE8B-612A3F6D2D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B8105-1ADD-E5FA-A0C4-86510B224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20978-4A03-AD4D-AC6B-802BAEA7603B}" type="datetimeFigureOut">
              <a:rPr lang="en-IT" smtClean="0"/>
              <a:t>15/11/23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F198E-1B64-95D3-B315-9DB1A7EA6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345471-5670-EAC8-16E9-4EE1A7AC7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4F734-AB55-B046-883C-88A485867506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247705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9D680-ADAB-480A-6131-22DF0338E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03AA1E-C271-0ACD-AACF-76C9B9EF3A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5B9A7-F6A4-45BE-617F-A157DBE264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9728BA-033B-A414-C974-9AB90C74B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20978-4A03-AD4D-AC6B-802BAEA7603B}" type="datetimeFigureOut">
              <a:rPr lang="en-IT" smtClean="0"/>
              <a:t>15/11/23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606D51-C4E6-3803-63A7-E1F35083D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B5FF25-2717-3121-BCB7-8DBE36962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4F734-AB55-B046-883C-88A485867506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23203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9F1120-01EB-1209-AC4E-33CEF0FA7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CABE01-A6AB-8644-CA43-EC7F34633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C1E73-0656-ED08-347B-0C90F0B673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20978-4A03-AD4D-AC6B-802BAEA7603B}" type="datetimeFigureOut">
              <a:rPr lang="en-IT" smtClean="0"/>
              <a:t>15/11/23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2B653-4F6D-2868-C3F3-7A60B4C479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8FDB4-20F6-76B9-90F2-AF5ABFBD67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4F734-AB55-B046-883C-88A485867506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67872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Programma_(informatica)" TargetMode="External"/><Relationship Id="rId7" Type="http://schemas.openxmlformats.org/officeDocument/2006/relationships/hyperlink" Target="https://it.wikipedia.org/wiki/Thread-safe" TargetMode="External"/><Relationship Id="rId2" Type="http://schemas.openxmlformats.org/officeDocument/2006/relationships/hyperlink" Target="https://it.wikipedia.org/wiki/Informatic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t.wikipedia.org/wiki/Multitasking" TargetMode="External"/><Relationship Id="rId5" Type="http://schemas.openxmlformats.org/officeDocument/2006/relationships/hyperlink" Target="https://it.wikipedia.org/wiki/Processo_(informatica)" TargetMode="External"/><Relationship Id="rId4" Type="http://schemas.openxmlformats.org/officeDocument/2006/relationships/hyperlink" Target="https://it.wikipedia.org/wiki/Subroutine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39769-BFAD-C65E-9180-30CF5C642B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97877E-7D7D-2A36-FD86-2451280FB3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9990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3EC900-670A-2683-1C4B-653280C9E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Indirizzamento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C72FF2-2844-0DCA-D58C-D0DB539E18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IT" dirty="0"/>
              <a:t>Caso 1 : Processo A viene assegnato spazio 429040 – 880000</a:t>
            </a:r>
          </a:p>
          <a:p>
            <a:r>
              <a:rPr lang="en-IT" dirty="0"/>
              <a:t>Caso 2: processo A viene assegnato spazio 256000 – 300040</a:t>
            </a:r>
          </a:p>
          <a:p>
            <a:r>
              <a:rPr lang="en-GB" dirty="0"/>
              <a:t>C</a:t>
            </a:r>
            <a:r>
              <a:rPr lang="en-IT" dirty="0"/>
              <a:t>ome fa il programmatore a sapere dove risiede A in memoria?</a:t>
            </a:r>
          </a:p>
          <a:p>
            <a:r>
              <a:rPr lang="en-IT" dirty="0"/>
              <a:t>Quando vengono definiti gli indirizzi delle variabili di un programma?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5E187E-B619-FAAC-7F86-28B7E03B80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37326"/>
          <a:stretch/>
        </p:blipFill>
        <p:spPr>
          <a:xfrm>
            <a:off x="6096000" y="1442566"/>
            <a:ext cx="2780271" cy="4867694"/>
          </a:xfrm>
          <a:prstGeom prst="rect">
            <a:avLst/>
          </a:prstGeom>
        </p:spPr>
      </p:pic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1CE1D3C3-0412-7291-6C06-AE52C49DD0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326"/>
          <a:stretch/>
        </p:blipFill>
        <p:spPr>
          <a:xfrm>
            <a:off x="9090454" y="1442566"/>
            <a:ext cx="2780271" cy="48676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080899-4587-B388-CB94-7B51DBCD5E20}"/>
              </a:ext>
            </a:extLst>
          </p:cNvPr>
          <p:cNvSpPr txBox="1"/>
          <p:nvPr/>
        </p:nvSpPr>
        <p:spPr>
          <a:xfrm>
            <a:off x="7154562" y="6310260"/>
            <a:ext cx="184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</a:t>
            </a:r>
            <a:r>
              <a:rPr lang="en-IT" dirty="0"/>
              <a:t>aso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DE790-DDEE-497C-7A57-94EBDA2C083C}"/>
              </a:ext>
            </a:extLst>
          </p:cNvPr>
          <p:cNvSpPr txBox="1"/>
          <p:nvPr/>
        </p:nvSpPr>
        <p:spPr>
          <a:xfrm>
            <a:off x="10029568" y="6310260"/>
            <a:ext cx="184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</a:t>
            </a:r>
            <a:r>
              <a:rPr lang="en-IT" dirty="0"/>
              <a:t>aso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9C9176-BAC2-2AC2-7321-2EDB901E0001}"/>
              </a:ext>
            </a:extLst>
          </p:cNvPr>
          <p:cNvSpPr txBox="1"/>
          <p:nvPr/>
        </p:nvSpPr>
        <p:spPr>
          <a:xfrm>
            <a:off x="8260492" y="4226912"/>
            <a:ext cx="67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</a:t>
            </a:r>
            <a:endParaRPr lang="en-I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4DEE40-FEC8-D26F-FC6F-1AAE73767016}"/>
              </a:ext>
            </a:extLst>
          </p:cNvPr>
          <p:cNvSpPr txBox="1"/>
          <p:nvPr/>
        </p:nvSpPr>
        <p:spPr>
          <a:xfrm>
            <a:off x="11277600" y="2583463"/>
            <a:ext cx="67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</a:t>
            </a:r>
            <a:endParaRPr lang="en-I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10618E-E86F-A49D-7618-EA4639ED71ED}"/>
              </a:ext>
            </a:extLst>
          </p:cNvPr>
          <p:cNvSpPr txBox="1"/>
          <p:nvPr/>
        </p:nvSpPr>
        <p:spPr>
          <a:xfrm>
            <a:off x="11289957" y="3476238"/>
            <a:ext cx="67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</a:t>
            </a:r>
            <a:endParaRPr lang="en-IT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3C5646-3CA5-0ED2-6726-E61D28FEA2CA}"/>
              </a:ext>
            </a:extLst>
          </p:cNvPr>
          <p:cNvSpPr txBox="1"/>
          <p:nvPr/>
        </p:nvSpPr>
        <p:spPr>
          <a:xfrm>
            <a:off x="11289957" y="4262195"/>
            <a:ext cx="67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</a:t>
            </a:r>
            <a:endParaRPr lang="en-I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37A034-2D7C-1462-D3D3-3375612702EC}"/>
              </a:ext>
            </a:extLst>
          </p:cNvPr>
          <p:cNvSpPr txBox="1"/>
          <p:nvPr/>
        </p:nvSpPr>
        <p:spPr>
          <a:xfrm>
            <a:off x="8260492" y="3460065"/>
            <a:ext cx="67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</a:t>
            </a:r>
            <a:endParaRPr lang="en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509256-DC83-F5A0-D5BD-9B58A4903543}"/>
              </a:ext>
            </a:extLst>
          </p:cNvPr>
          <p:cNvSpPr txBox="1"/>
          <p:nvPr/>
        </p:nvSpPr>
        <p:spPr>
          <a:xfrm>
            <a:off x="8276968" y="2617149"/>
            <a:ext cx="67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966698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AE073A7-292B-1EAF-B7B8-BD2435012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Binding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DB640A-BBE0-D879-5B3A-40F8E16695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</a:t>
            </a:r>
            <a:r>
              <a:rPr lang="en-IT" dirty="0"/>
              <a:t>obbiamo sapere come avviene il binding degli indirizzi per capire come viene allocata la memoria </a:t>
            </a:r>
          </a:p>
        </p:txBody>
      </p:sp>
    </p:spTree>
    <p:extLst>
      <p:ext uri="{BB962C8B-B14F-4D97-AF65-F5344CB8AC3E}">
        <p14:creationId xmlns:p14="http://schemas.microsoft.com/office/powerpoint/2010/main" val="2234327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2C6BE-BEF2-D7FA-FC56-63869E608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Ripasso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71312F3-F008-6BC0-E93D-9CBA4228D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1222" y="1690688"/>
            <a:ext cx="6992056" cy="4953815"/>
          </a:xfrm>
        </p:spPr>
      </p:pic>
    </p:spTree>
    <p:extLst>
      <p:ext uri="{BB962C8B-B14F-4D97-AF65-F5344CB8AC3E}">
        <p14:creationId xmlns:p14="http://schemas.microsoft.com/office/powerpoint/2010/main" val="2473917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2D302FA-3A5C-5A82-24BF-130D44D59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638" y="659905"/>
            <a:ext cx="3498678" cy="58347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D0A075-6211-9443-8A09-44ABE07D624B}"/>
              </a:ext>
            </a:extLst>
          </p:cNvPr>
          <p:cNvSpPr txBox="1"/>
          <p:nvPr/>
        </p:nvSpPr>
        <p:spPr>
          <a:xfrm>
            <a:off x="9300519" y="504264"/>
            <a:ext cx="264434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 dirty="0"/>
              <a:t>Compilazione: Il codice scritto in linguaggio di alto livello viene tradotto in codice linguaggio macchina</a:t>
            </a:r>
          </a:p>
          <a:p>
            <a:endParaRPr lang="en-I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80258E-22DA-3686-D0B4-428C73F2B486}"/>
              </a:ext>
            </a:extLst>
          </p:cNvPr>
          <p:cNvSpPr txBox="1"/>
          <p:nvPr/>
        </p:nvSpPr>
        <p:spPr>
          <a:xfrm>
            <a:off x="9530149" y="2413337"/>
            <a:ext cx="26443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 dirty="0"/>
              <a:t>Linking: il codice delle librerie importate viene incluso nel modulo oggetto</a:t>
            </a:r>
          </a:p>
          <a:p>
            <a:endParaRPr lang="en-IT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8364AF-CA46-62DD-56F0-538DA0B6818B}"/>
              </a:ext>
            </a:extLst>
          </p:cNvPr>
          <p:cNvSpPr txBox="1"/>
          <p:nvPr/>
        </p:nvSpPr>
        <p:spPr>
          <a:xfrm>
            <a:off x="9530149" y="4106967"/>
            <a:ext cx="26443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 dirty="0"/>
              <a:t>Caricamento: il codice binario viene caricato in memoria principale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7B941C-A67D-F3B6-2FE6-5D014C7803F7}"/>
              </a:ext>
            </a:extLst>
          </p:cNvPr>
          <p:cNvSpPr txBox="1"/>
          <p:nvPr/>
        </p:nvSpPr>
        <p:spPr>
          <a:xfrm>
            <a:off x="9547654" y="5238840"/>
            <a:ext cx="264434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 dirty="0"/>
              <a:t>Esecuzione: il codice viene eseguito dalla CPU che invia richieste di lettura/scrittura alla memoria principale</a:t>
            </a:r>
          </a:p>
          <a:p>
            <a:endParaRPr lang="en-IT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D05D89A6-71C2-71D2-7AE4-69E211627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Binding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F108747-2DF1-7233-6D6B-15E0A08311C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IT" sz="1600" dirty="0"/>
              <a:t>Ogni processo risiede in memoria, ogni istruzione e dati sono individuate da indirizzi</a:t>
            </a:r>
          </a:p>
          <a:p>
            <a:endParaRPr lang="en-IT" dirty="0"/>
          </a:p>
          <a:p>
            <a:r>
              <a:rPr lang="en-IT" sz="1600" dirty="0"/>
              <a:t>N</a:t>
            </a:r>
            <a:r>
              <a:rPr lang="en-GB" sz="1600" dirty="0"/>
              <a:t>e</a:t>
            </a:r>
            <a:r>
              <a:rPr lang="en-IT" sz="1600" dirty="0"/>
              <a:t>l codice sorgente gli indirizzi sono simbolici</a:t>
            </a:r>
          </a:p>
          <a:p>
            <a:endParaRPr lang="en-IT" dirty="0"/>
          </a:p>
          <a:p>
            <a:r>
              <a:rPr lang="en-IT" sz="1600" dirty="0"/>
              <a:t>Binding: la fase in cui si associano istruzioni e dati a indirizzi di memoria</a:t>
            </a:r>
          </a:p>
          <a:p>
            <a:endParaRPr lang="en-IT" sz="1600" dirty="0"/>
          </a:p>
          <a:p>
            <a:r>
              <a:rPr lang="en-IT" sz="1600" dirty="0"/>
              <a:t>Il binding può avvenire in diversi momenti</a:t>
            </a:r>
          </a:p>
          <a:p>
            <a:pPr marL="285750" indent="-285750">
              <a:buFontTx/>
              <a:buChar char="-"/>
            </a:pPr>
            <a:r>
              <a:rPr lang="en-GB" sz="1600" dirty="0"/>
              <a:t>D</a:t>
            </a:r>
            <a:r>
              <a:rPr lang="en-IT" sz="1600" dirty="0"/>
              <a:t>urante la compilazione</a:t>
            </a:r>
          </a:p>
          <a:p>
            <a:pPr marL="285750" indent="-285750">
              <a:buFontTx/>
              <a:buChar char="-"/>
            </a:pPr>
            <a:r>
              <a:rPr lang="en-IT" sz="1600" dirty="0"/>
              <a:t>Durante il caricamento</a:t>
            </a:r>
          </a:p>
          <a:p>
            <a:pPr marL="285750" indent="-285750">
              <a:buFontTx/>
              <a:buChar char="-"/>
            </a:pPr>
            <a:r>
              <a:rPr lang="en-IT" sz="1600" dirty="0"/>
              <a:t>Durante l’esecuzione</a:t>
            </a:r>
          </a:p>
          <a:p>
            <a:endParaRPr lang="en-IT" sz="1600" dirty="0"/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084548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1">
            <a:extLst>
              <a:ext uri="{FF2B5EF4-FFF2-40B4-BE49-F238E27FC236}">
                <a16:creationId xmlns:a16="http://schemas.microsoft.com/office/drawing/2014/main" id="{FF4EE1A4-5FE7-B026-4320-DFF47E232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466" y="679472"/>
            <a:ext cx="3505200" cy="581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62D195-A18E-8430-3795-7A8A425EA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BINDING COMPILAZIONE</a:t>
            </a:r>
            <a:endParaRPr lang="en-IT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4D6FDA8-03BB-A077-3D36-C507850064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9181542" cy="3811588"/>
          </a:xfrm>
        </p:spPr>
        <p:txBody>
          <a:bodyPr>
            <a:normAutofit/>
          </a:bodyPr>
          <a:lstStyle/>
          <a:p>
            <a:r>
              <a:rPr lang="en-US" sz="1600" dirty="0"/>
              <a:t>Se la </a:t>
            </a:r>
            <a:r>
              <a:rPr lang="en-US" sz="1600" dirty="0" err="1"/>
              <a:t>posizione</a:t>
            </a:r>
            <a:r>
              <a:rPr lang="en-US" sz="1600" dirty="0"/>
              <a:t> in </a:t>
            </a:r>
            <a:r>
              <a:rPr lang="en-US" sz="1600" dirty="0" err="1"/>
              <a:t>memoria</a:t>
            </a:r>
            <a:r>
              <a:rPr lang="en-US" sz="1600" dirty="0"/>
              <a:t> del </a:t>
            </a:r>
            <a:r>
              <a:rPr lang="en-US" sz="1600" dirty="0" err="1"/>
              <a:t>processo</a:t>
            </a:r>
            <a:r>
              <a:rPr lang="en-US" sz="1600" dirty="0"/>
              <a:t> </a:t>
            </a:r>
            <a:r>
              <a:rPr lang="en-US" sz="1600" dirty="0" err="1"/>
              <a:t>è</a:t>
            </a:r>
            <a:r>
              <a:rPr lang="en-US" sz="1600" dirty="0"/>
              <a:t> nota a priori </a:t>
            </a:r>
            <a:r>
              <a:rPr lang="en-US" sz="1600" dirty="0" err="1"/>
              <a:t>può</a:t>
            </a:r>
            <a:r>
              <a:rPr lang="en-US" sz="1600" dirty="0"/>
              <a:t> </a:t>
            </a:r>
            <a:r>
              <a:rPr lang="en-US" sz="1600" dirty="0" err="1"/>
              <a:t>essere</a:t>
            </a:r>
            <a:r>
              <a:rPr lang="en-US" sz="1600" dirty="0"/>
              <a:t> </a:t>
            </a:r>
            <a:r>
              <a:rPr lang="en-US" sz="1600" dirty="0" err="1"/>
              <a:t>generato</a:t>
            </a:r>
            <a:r>
              <a:rPr lang="en-US" sz="1600" dirty="0"/>
              <a:t> un </a:t>
            </a:r>
            <a:r>
              <a:rPr lang="en-US" sz="1600" b="1" dirty="0" err="1"/>
              <a:t>codice</a:t>
            </a:r>
            <a:r>
              <a:rPr lang="en-US" sz="1600" b="1" dirty="0"/>
              <a:t> </a:t>
            </a:r>
            <a:r>
              <a:rPr lang="en-US" sz="1600" b="1" dirty="0" err="1"/>
              <a:t>assoluto</a:t>
            </a:r>
            <a:endParaRPr lang="en-US" sz="1600" b="1" dirty="0"/>
          </a:p>
          <a:p>
            <a:r>
              <a:rPr lang="en-US" sz="1600" dirty="0"/>
              <a:t>Se </a:t>
            </a:r>
            <a:r>
              <a:rPr lang="en-US" sz="1600" dirty="0" err="1"/>
              <a:t>si</a:t>
            </a:r>
            <a:r>
              <a:rPr lang="en-US" sz="1600" dirty="0"/>
              <a:t> cambia </a:t>
            </a:r>
            <a:r>
              <a:rPr lang="en-US" sz="1600" dirty="0" err="1"/>
              <a:t>posizione</a:t>
            </a:r>
            <a:r>
              <a:rPr lang="en-US" sz="1600" dirty="0"/>
              <a:t> </a:t>
            </a:r>
            <a:r>
              <a:rPr lang="en-US" sz="1600" dirty="0" err="1"/>
              <a:t>si</a:t>
            </a:r>
            <a:r>
              <a:rPr lang="en-US" sz="1600" dirty="0"/>
              <a:t> </a:t>
            </a:r>
            <a:r>
              <a:rPr lang="en-US" sz="1600" dirty="0" err="1"/>
              <a:t>deve</a:t>
            </a:r>
            <a:r>
              <a:rPr lang="en-US" sz="1600" dirty="0"/>
              <a:t> </a:t>
            </a:r>
            <a:r>
              <a:rPr lang="en-US" sz="1600" dirty="0" err="1"/>
              <a:t>ricompilare</a:t>
            </a:r>
            <a:endParaRPr lang="en-US" sz="1600" dirty="0"/>
          </a:p>
          <a:p>
            <a:r>
              <a:rPr lang="en-US" sz="1600" dirty="0" err="1"/>
              <a:t>Indirizzi</a:t>
            </a:r>
            <a:r>
              <a:rPr lang="en-US" sz="1600" dirty="0"/>
              <a:t> </a:t>
            </a:r>
            <a:r>
              <a:rPr lang="en-US" sz="1600" dirty="0" err="1"/>
              <a:t>assoluti</a:t>
            </a:r>
            <a:r>
              <a:rPr lang="en-US" sz="1600" dirty="0"/>
              <a:t> </a:t>
            </a:r>
            <a:r>
              <a:rPr lang="en-US" sz="1600" dirty="0" err="1"/>
              <a:t>perché</a:t>
            </a:r>
            <a:r>
              <a:rPr lang="en-US" sz="1600" dirty="0"/>
              <a:t> il </a:t>
            </a:r>
            <a:r>
              <a:rPr lang="en-US" sz="1600" dirty="0" err="1"/>
              <a:t>riferimento</a:t>
            </a:r>
            <a:r>
              <a:rPr lang="en-US" sz="1600" dirty="0"/>
              <a:t> </a:t>
            </a:r>
            <a:r>
              <a:rPr lang="en-US" sz="1600" dirty="0" err="1"/>
              <a:t>generato</a:t>
            </a:r>
            <a:r>
              <a:rPr lang="en-US" sz="1600" dirty="0"/>
              <a:t> </a:t>
            </a:r>
            <a:r>
              <a:rPr lang="en-US" sz="1600" dirty="0" err="1"/>
              <a:t>corrisponde</a:t>
            </a:r>
            <a:r>
              <a:rPr lang="en-US" sz="1600" dirty="0"/>
              <a:t> </a:t>
            </a:r>
            <a:r>
              <a:rPr lang="en-US" sz="1600" dirty="0" err="1"/>
              <a:t>all’indirizzo</a:t>
            </a:r>
            <a:r>
              <a:rPr lang="en-US" sz="1600" dirty="0"/>
              <a:t> </a:t>
            </a:r>
            <a:r>
              <a:rPr lang="en-US" sz="1600" dirty="0" err="1"/>
              <a:t>fisico</a:t>
            </a:r>
            <a:r>
              <a:rPr lang="en-US" sz="1600" dirty="0"/>
              <a:t> </a:t>
            </a:r>
          </a:p>
          <a:p>
            <a:r>
              <a:rPr lang="en-US" sz="1600" dirty="0" err="1"/>
              <a:t>Spazio</a:t>
            </a:r>
            <a:r>
              <a:rPr lang="en-US" sz="1600" dirty="0"/>
              <a:t> di </a:t>
            </a:r>
            <a:r>
              <a:rPr lang="en-US" sz="1600" dirty="0" err="1"/>
              <a:t>indirizzi</a:t>
            </a:r>
            <a:r>
              <a:rPr lang="en-US" sz="1600" dirty="0"/>
              <a:t> </a:t>
            </a:r>
            <a:r>
              <a:rPr lang="en-US" sz="1600" dirty="0" err="1"/>
              <a:t>logici</a:t>
            </a:r>
            <a:r>
              <a:rPr lang="en-US" sz="1600" dirty="0"/>
              <a:t> e </a:t>
            </a:r>
            <a:r>
              <a:rPr lang="en-US" sz="1600" dirty="0" err="1"/>
              <a:t>fisici</a:t>
            </a:r>
            <a:r>
              <a:rPr lang="en-US" sz="1600" dirty="0"/>
              <a:t> del </a:t>
            </a:r>
            <a:r>
              <a:rPr lang="en-US" sz="1600" dirty="0" err="1"/>
              <a:t>processo</a:t>
            </a:r>
            <a:r>
              <a:rPr lang="en-US" sz="1600" dirty="0"/>
              <a:t> coincide</a:t>
            </a:r>
          </a:p>
          <a:p>
            <a:r>
              <a:rPr lang="en-US" sz="1600" dirty="0"/>
              <a:t>Semplice e veloce e non </a:t>
            </a:r>
            <a:r>
              <a:rPr lang="en-US" sz="1600" dirty="0" err="1"/>
              <a:t>richiede</a:t>
            </a:r>
            <a:r>
              <a:rPr lang="en-US" sz="1600" dirty="0"/>
              <a:t> hardware </a:t>
            </a:r>
            <a:r>
              <a:rPr lang="en-US" sz="1600" dirty="0" err="1"/>
              <a:t>speciale</a:t>
            </a:r>
            <a:r>
              <a:rPr lang="en-US" sz="1600" dirty="0"/>
              <a:t> ma… </a:t>
            </a:r>
          </a:p>
          <a:p>
            <a:r>
              <a:rPr lang="en-US" dirty="0"/>
              <a:t>…</a:t>
            </a:r>
            <a:r>
              <a:rPr lang="en-US" sz="1600" dirty="0"/>
              <a:t>con la </a:t>
            </a:r>
            <a:r>
              <a:rPr lang="en-US" sz="1600" dirty="0" err="1"/>
              <a:t>multiprogrammazione</a:t>
            </a:r>
            <a:r>
              <a:rPr lang="en-US" sz="1600" dirty="0"/>
              <a:t> non </a:t>
            </a:r>
            <a:r>
              <a:rPr lang="en-US" sz="1600" dirty="0" err="1"/>
              <a:t>funziona</a:t>
            </a:r>
            <a:r>
              <a:rPr lang="en-US" sz="1600" dirty="0"/>
              <a:t>. Se non so dove il </a:t>
            </a:r>
            <a:r>
              <a:rPr lang="en-US" sz="1600" dirty="0" err="1"/>
              <a:t>processo</a:t>
            </a:r>
            <a:r>
              <a:rPr lang="en-US" sz="1600" dirty="0"/>
              <a:t> </a:t>
            </a:r>
            <a:r>
              <a:rPr lang="en-US" sz="1600" dirty="0" err="1"/>
              <a:t>risiederà</a:t>
            </a:r>
            <a:r>
              <a:rPr lang="en-US" sz="1600" dirty="0"/>
              <a:t> devo </a:t>
            </a:r>
            <a:r>
              <a:rPr lang="en-US" sz="1600" dirty="0" err="1"/>
              <a:t>usare</a:t>
            </a:r>
            <a:r>
              <a:rPr lang="en-US" sz="1600" dirty="0"/>
              <a:t> </a:t>
            </a:r>
            <a:r>
              <a:rPr lang="en-US" sz="1600" b="1" dirty="0" err="1"/>
              <a:t>codice</a:t>
            </a:r>
            <a:r>
              <a:rPr lang="en-US" sz="1600" b="1" dirty="0"/>
              <a:t> </a:t>
            </a:r>
            <a:r>
              <a:rPr lang="en-US" sz="1600" b="1" dirty="0" err="1"/>
              <a:t>rilocabile</a:t>
            </a:r>
            <a:endParaRPr lang="en-US" sz="1600" dirty="0"/>
          </a:p>
          <a:p>
            <a:r>
              <a:rPr lang="en-US" sz="1600" dirty="0" err="1"/>
              <a:t>Esempio</a:t>
            </a:r>
            <a:r>
              <a:rPr lang="en-US" sz="1600" dirty="0"/>
              <a:t>: </a:t>
            </a:r>
            <a:r>
              <a:rPr lang="en-US" sz="1600" dirty="0" err="1"/>
              <a:t>codice</a:t>
            </a:r>
            <a:r>
              <a:rPr lang="en-US" sz="1600" dirty="0"/>
              <a:t> </a:t>
            </a:r>
            <a:r>
              <a:rPr lang="en-US" sz="1600" dirty="0" err="1"/>
              <a:t>microcontrollori</a:t>
            </a:r>
            <a:r>
              <a:rPr lang="en-US" sz="1600" dirty="0"/>
              <a:t> o per il kernel</a:t>
            </a:r>
          </a:p>
          <a:p>
            <a:pPr marL="285750" indent="-285750">
              <a:buFontTx/>
              <a:buChar char="-"/>
            </a:pPr>
            <a:endParaRPr lang="en-US" sz="1600" dirty="0"/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821852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E6CF5-88DB-396D-FC29-FA9D2501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Binding a tempo di compilazione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964FDF-34A4-1573-297C-BD81BA845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62492"/>
            <a:ext cx="5439591" cy="2238802"/>
          </a:xfrm>
          <a:prstGeom prst="rect">
            <a:avLst/>
          </a:prstGeom>
        </p:spPr>
      </p:pic>
      <p:pic>
        <p:nvPicPr>
          <p:cNvPr id="8" name="Picture 2" descr="compile">
            <a:extLst>
              <a:ext uri="{FF2B5EF4-FFF2-40B4-BE49-F238E27FC236}">
                <a16:creationId xmlns:a16="http://schemas.microsoft.com/office/drawing/2014/main" id="{93D3A9A6-A2F6-DDCA-B008-5021C044C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723" y="3429000"/>
            <a:ext cx="4897077" cy="250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BBB04A-736E-77AF-D9B2-4F86BDA15372}"/>
              </a:ext>
            </a:extLst>
          </p:cNvPr>
          <p:cNvSpPr txBox="1"/>
          <p:nvPr/>
        </p:nvSpPr>
        <p:spPr>
          <a:xfrm>
            <a:off x="1358537" y="4001294"/>
            <a:ext cx="3187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dirty="0"/>
              <a:t>Esempio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BE14EB-113B-D0A4-CE37-6935648811A5}"/>
              </a:ext>
            </a:extLst>
          </p:cNvPr>
          <p:cNvSpPr txBox="1"/>
          <p:nvPr/>
        </p:nvSpPr>
        <p:spPr>
          <a:xfrm>
            <a:off x="7311592" y="5912043"/>
            <a:ext cx="3187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dirty="0"/>
              <a:t>Esempio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792A0F-0EC4-A529-12F3-32330CBC6171}"/>
              </a:ext>
            </a:extLst>
          </p:cNvPr>
          <p:cNvSpPr txBox="1"/>
          <p:nvPr/>
        </p:nvSpPr>
        <p:spPr>
          <a:xfrm>
            <a:off x="783804" y="5062418"/>
            <a:ext cx="61003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absolute code(= code that loads at a known, fixed memory address) can be generated (must recompile code if starting location changes)</a:t>
            </a:r>
          </a:p>
          <a:p>
            <a:r>
              <a:rPr lang="en-GB" dirty="0"/>
              <a:t> </a:t>
            </a:r>
          </a:p>
          <a:p>
            <a:r>
              <a:rPr lang="en-GB" dirty="0"/>
              <a:t>Logical address or virtual address = physical address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250506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587F9A0-E0C7-5953-DAFB-DB1E0227832D}"/>
              </a:ext>
            </a:extLst>
          </p:cNvPr>
          <p:cNvSpPr txBox="1"/>
          <p:nvPr/>
        </p:nvSpPr>
        <p:spPr>
          <a:xfrm>
            <a:off x="247135" y="338629"/>
            <a:ext cx="6190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/>
          </a:p>
          <a:p>
            <a:endParaRPr lang="en-IT" sz="1400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5C17662-5F92-F6E6-E7EA-F4F80E41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BINDING CARICAMENTO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E755578-AEB3-781C-36F6-2FEE583483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7704678" cy="3811588"/>
          </a:xfrm>
        </p:spPr>
        <p:txBody>
          <a:bodyPr/>
          <a:lstStyle/>
          <a:p>
            <a:r>
              <a:rPr lang="en-IT" b="1" dirty="0"/>
              <a:t>Codice rilocabile</a:t>
            </a:r>
          </a:p>
          <a:p>
            <a:r>
              <a:rPr lang="en-IT" dirty="0"/>
              <a:t>Ogni processo ha un proprio spazio di indirizzamento logico da </a:t>
            </a:r>
            <a:r>
              <a:rPr lang="en-IT" b="1" dirty="0"/>
              <a:t>0 </a:t>
            </a:r>
            <a:r>
              <a:rPr lang="en-IT" dirty="0"/>
              <a:t>a </a:t>
            </a:r>
            <a:r>
              <a:rPr lang="en-IT" b="1" dirty="0"/>
              <a:t>max </a:t>
            </a:r>
            <a:r>
              <a:rPr lang="en-US" sz="1600" dirty="0"/>
              <a:t>e fa </a:t>
            </a:r>
            <a:r>
              <a:rPr lang="en-US" sz="1600" dirty="0" err="1"/>
              <a:t>riferimento</a:t>
            </a:r>
            <a:r>
              <a:rPr lang="en-US" sz="1600" dirty="0"/>
              <a:t> a </a:t>
            </a:r>
            <a:r>
              <a:rPr lang="en-US" sz="1600" dirty="0" err="1"/>
              <a:t>questo</a:t>
            </a:r>
            <a:r>
              <a:rPr lang="en-US" sz="1600" dirty="0"/>
              <a:t> </a:t>
            </a:r>
            <a:r>
              <a:rPr lang="en-US" sz="1600" dirty="0" err="1"/>
              <a:t>spazio</a:t>
            </a:r>
            <a:r>
              <a:rPr lang="en-US" sz="1600" dirty="0"/>
              <a:t> di </a:t>
            </a:r>
            <a:r>
              <a:rPr lang="en-US" sz="1600" dirty="0" err="1"/>
              <a:t>indirizzamento</a:t>
            </a:r>
            <a:r>
              <a:rPr lang="en-US" sz="1600" dirty="0"/>
              <a:t> (non </a:t>
            </a:r>
            <a:r>
              <a:rPr lang="en-US" sz="1600" dirty="0" err="1"/>
              <a:t>sa</a:t>
            </a:r>
            <a:r>
              <a:rPr lang="en-US" sz="1600" dirty="0"/>
              <a:t> dove </a:t>
            </a:r>
            <a:r>
              <a:rPr lang="en-US" sz="1600" dirty="0" err="1"/>
              <a:t>sarà</a:t>
            </a:r>
            <a:r>
              <a:rPr lang="en-US" sz="1600" dirty="0"/>
              <a:t> </a:t>
            </a:r>
            <a:r>
              <a:rPr lang="en-US" sz="1600" dirty="0" err="1"/>
              <a:t>effettivamente</a:t>
            </a:r>
            <a:r>
              <a:rPr lang="en-US" sz="1600" dirty="0"/>
              <a:t> in </a:t>
            </a:r>
            <a:r>
              <a:rPr lang="en-US" sz="1600" dirty="0" err="1"/>
              <a:t>memoria</a:t>
            </a:r>
            <a:r>
              <a:rPr lang="en-US" sz="1600" dirty="0"/>
              <a:t>)</a:t>
            </a:r>
          </a:p>
          <a:p>
            <a:r>
              <a:rPr lang="en-IT" dirty="0"/>
              <a:t>Necessita di supporto hardware: registro di rilocazione CPU</a:t>
            </a:r>
          </a:p>
          <a:p>
            <a:r>
              <a:rPr lang="en-IT" dirty="0"/>
              <a:t>Gli indirizzi logici saranno mappati su indirizzi fisici R+</a:t>
            </a:r>
            <a:r>
              <a:rPr lang="en-IT" b="1" dirty="0"/>
              <a:t>0</a:t>
            </a:r>
            <a:r>
              <a:rPr lang="en-IT" dirty="0"/>
              <a:t> e R+</a:t>
            </a:r>
            <a:r>
              <a:rPr lang="en-IT" b="1" dirty="0"/>
              <a:t>max</a:t>
            </a:r>
          </a:p>
          <a:p>
            <a:r>
              <a:rPr lang="en-IT" dirty="0"/>
              <a:t>Permette di gestire multiprogrammazione</a:t>
            </a:r>
            <a:r>
              <a:rPr lang="en-IT" b="1" dirty="0"/>
              <a:t> </a:t>
            </a:r>
          </a:p>
          <a:p>
            <a:r>
              <a:rPr lang="en-IT" dirty="0"/>
              <a:t>Spazio di indirizzi logici e fisici coincide ma se cambio posizione… devo ricaricare, rifare il mapping degli indirizzi</a:t>
            </a:r>
          </a:p>
          <a:p>
            <a:endParaRPr lang="en-IT" dirty="0"/>
          </a:p>
        </p:txBody>
      </p:sp>
      <p:pic>
        <p:nvPicPr>
          <p:cNvPr id="16" name="Picture 2" descr="1">
            <a:extLst>
              <a:ext uri="{FF2B5EF4-FFF2-40B4-BE49-F238E27FC236}">
                <a16:creationId xmlns:a16="http://schemas.microsoft.com/office/drawing/2014/main" id="{BC28C483-394B-3532-9127-7FE5686FA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466" y="679472"/>
            <a:ext cx="3505200" cy="581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870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C98C4C-DC89-0266-108A-C8C20C224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IT" dirty="0"/>
              <a:t>inding a tempo di loading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CCA97E-2CCD-0F3F-DB8E-CF696AA2F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0678"/>
            <a:ext cx="5392687" cy="2076740"/>
          </a:xfrm>
          <a:prstGeom prst="rect">
            <a:avLst/>
          </a:prstGeom>
        </p:spPr>
      </p:pic>
      <p:pic>
        <p:nvPicPr>
          <p:cNvPr id="6146" name="Picture 2" descr="load">
            <a:extLst>
              <a:ext uri="{FF2B5EF4-FFF2-40B4-BE49-F238E27FC236}">
                <a16:creationId xmlns:a16="http://schemas.microsoft.com/office/drawing/2014/main" id="{51EE4D62-14BF-54C1-0493-99D2F43C6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676" y="3775165"/>
            <a:ext cx="5392687" cy="274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48410B-7510-BBCC-345B-2D231EEE2258}"/>
              </a:ext>
            </a:extLst>
          </p:cNvPr>
          <p:cNvSpPr txBox="1"/>
          <p:nvPr/>
        </p:nvSpPr>
        <p:spPr>
          <a:xfrm>
            <a:off x="484366" y="4499239"/>
            <a:ext cx="61003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If compiler cannot decide the physical address, it change symbolic address to relocatable address(ex. MOVE .BS+0x18)</a:t>
            </a:r>
          </a:p>
          <a:p>
            <a:endParaRPr lang="en-GB" dirty="0"/>
          </a:p>
          <a:p>
            <a:r>
              <a:rPr lang="en-GB" dirty="0"/>
              <a:t>When the time for loading a process into the main memory comes, all logical addresses are added to the base address by the relocating loader to generate the physical address</a:t>
            </a:r>
          </a:p>
          <a:p>
            <a:endParaRPr lang="en-GB" dirty="0"/>
          </a:p>
          <a:p>
            <a:r>
              <a:rPr lang="en-GB" dirty="0"/>
              <a:t> Cause lots of time to load process into the memory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683008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1">
            <a:extLst>
              <a:ext uri="{FF2B5EF4-FFF2-40B4-BE49-F238E27FC236}">
                <a16:creationId xmlns:a16="http://schemas.microsoft.com/office/drawing/2014/main" id="{3E05CD07-16F4-7A0B-404F-33151F668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466" y="679472"/>
            <a:ext cx="3505200" cy="581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9A18F83-0506-A832-4358-0E0D992FF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Binding execution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7C2028-63C4-4652-2296-CFB1BE288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7807823" cy="3811588"/>
          </a:xfrm>
        </p:spPr>
        <p:txBody>
          <a:bodyPr/>
          <a:lstStyle/>
          <a:p>
            <a:r>
              <a:rPr lang="en-IT" dirty="0"/>
              <a:t>Codice rilocabile e spostabile durante l’esecuzione</a:t>
            </a:r>
          </a:p>
          <a:p>
            <a:r>
              <a:rPr lang="en-IT" dirty="0"/>
              <a:t>Hardware apposito (MMU - Memory Management Unit): CPU gestisci indirizzi logici/virtuali mentre MMU traduce indirizzi logici in fisici</a:t>
            </a:r>
          </a:p>
          <a:p>
            <a:r>
              <a:rPr lang="en-US" sz="1600" dirty="0"/>
              <a:t>Il </a:t>
            </a:r>
            <a:r>
              <a:rPr lang="en-US" sz="1600" dirty="0" err="1"/>
              <a:t>programma</a:t>
            </a:r>
            <a:r>
              <a:rPr lang="en-US" sz="1600" dirty="0"/>
              <a:t> </a:t>
            </a:r>
            <a:r>
              <a:rPr lang="en-US" sz="1600" dirty="0" err="1"/>
              <a:t>può</a:t>
            </a:r>
            <a:r>
              <a:rPr lang="en-US" sz="1600" dirty="0"/>
              <a:t> </a:t>
            </a:r>
            <a:r>
              <a:rPr lang="en-US" sz="1600" dirty="0" err="1"/>
              <a:t>essere</a:t>
            </a:r>
            <a:r>
              <a:rPr lang="en-US" sz="1600" dirty="0"/>
              <a:t> </a:t>
            </a:r>
            <a:r>
              <a:rPr lang="en-US" sz="1600" dirty="0" err="1"/>
              <a:t>spostato</a:t>
            </a:r>
            <a:r>
              <a:rPr lang="en-US" sz="1600" dirty="0"/>
              <a:t> da </a:t>
            </a:r>
            <a:r>
              <a:rPr lang="en-US" sz="1600" dirty="0" err="1"/>
              <a:t>una</a:t>
            </a:r>
            <a:r>
              <a:rPr lang="en-US" sz="1600" dirty="0"/>
              <a:t> zona </a:t>
            </a:r>
            <a:r>
              <a:rPr lang="en-US" sz="1600" dirty="0" err="1"/>
              <a:t>all’altra</a:t>
            </a:r>
            <a:r>
              <a:rPr lang="en-US" sz="1600" dirty="0"/>
              <a:t> </a:t>
            </a:r>
            <a:r>
              <a:rPr lang="en-US" sz="1600" dirty="0" err="1"/>
              <a:t>della</a:t>
            </a:r>
            <a:r>
              <a:rPr lang="en-US" sz="1600" dirty="0"/>
              <a:t> </a:t>
            </a:r>
            <a:r>
              <a:rPr lang="en-US" sz="1600" dirty="0" err="1"/>
              <a:t>memoria</a:t>
            </a:r>
            <a:r>
              <a:rPr lang="en-US" sz="1600" dirty="0"/>
              <a:t> </a:t>
            </a:r>
            <a:r>
              <a:rPr lang="en-US" sz="1600" dirty="0" err="1"/>
              <a:t>durante</a:t>
            </a:r>
            <a:r>
              <a:rPr lang="en-US" sz="1600" dirty="0"/>
              <a:t> </a:t>
            </a:r>
            <a:r>
              <a:rPr lang="en-US" sz="1600" dirty="0" err="1"/>
              <a:t>l’esecuzione</a:t>
            </a:r>
            <a:endParaRPr lang="en-US" sz="1600" dirty="0"/>
          </a:p>
          <a:p>
            <a:r>
              <a:rPr lang="en-US" sz="1600" dirty="0" err="1"/>
              <a:t>Praticamente</a:t>
            </a:r>
            <a:r>
              <a:rPr lang="en-US" sz="1600" dirty="0"/>
              <a:t> cambia la base in </a:t>
            </a:r>
            <a:r>
              <a:rPr lang="en-US" sz="1600" dirty="0" err="1"/>
              <a:t>fase</a:t>
            </a:r>
            <a:r>
              <a:rPr lang="en-US" sz="1600" dirty="0"/>
              <a:t> di </a:t>
            </a:r>
            <a:r>
              <a:rPr lang="en-US" sz="1600" dirty="0" err="1"/>
              <a:t>esecuzione</a:t>
            </a:r>
            <a:endParaRPr lang="en-US" sz="1600" dirty="0"/>
          </a:p>
          <a:p>
            <a:r>
              <a:rPr lang="en-US" sz="1600" dirty="0" err="1"/>
              <a:t>Anche</a:t>
            </a:r>
            <a:r>
              <a:rPr lang="en-US" sz="1600" dirty="0"/>
              <a:t> </a:t>
            </a:r>
            <a:r>
              <a:rPr lang="en-US" sz="1600" dirty="0" err="1"/>
              <a:t>quando</a:t>
            </a:r>
            <a:r>
              <a:rPr lang="en-US" sz="1600" dirty="0"/>
              <a:t> </a:t>
            </a:r>
            <a:r>
              <a:rPr lang="en-US" sz="1600" dirty="0" err="1"/>
              <a:t>caricato</a:t>
            </a:r>
            <a:r>
              <a:rPr lang="en-US" sz="1600" dirty="0"/>
              <a:t> in </a:t>
            </a:r>
            <a:r>
              <a:rPr lang="en-US" sz="1600" dirty="0" err="1"/>
              <a:t>memoria</a:t>
            </a:r>
            <a:r>
              <a:rPr lang="en-US" sz="1600" dirty="0"/>
              <a:t>, il </a:t>
            </a:r>
            <a:r>
              <a:rPr lang="en-US" sz="1600" dirty="0" err="1"/>
              <a:t>codice</a:t>
            </a:r>
            <a:r>
              <a:rPr lang="en-US" sz="1600" dirty="0"/>
              <a:t> </a:t>
            </a:r>
            <a:r>
              <a:rPr lang="en-US" sz="1600" dirty="0" err="1"/>
              <a:t>vede</a:t>
            </a:r>
            <a:r>
              <a:rPr lang="en-US" sz="1600" dirty="0"/>
              <a:t> </a:t>
            </a:r>
            <a:r>
              <a:rPr lang="en-US" sz="1600" dirty="0" err="1"/>
              <a:t>gli</a:t>
            </a:r>
            <a:r>
              <a:rPr lang="en-US" sz="1600" dirty="0"/>
              <a:t> </a:t>
            </a:r>
            <a:r>
              <a:rPr lang="en-US" sz="1600" dirty="0" err="1"/>
              <a:t>indirizzi</a:t>
            </a:r>
            <a:r>
              <a:rPr lang="en-US" sz="1600" dirty="0"/>
              <a:t> </a:t>
            </a:r>
            <a:r>
              <a:rPr lang="en-US" sz="1600" dirty="0" err="1"/>
              <a:t>logici</a:t>
            </a:r>
            <a:r>
              <a:rPr lang="en-US" sz="1600" dirty="0"/>
              <a:t> da </a:t>
            </a:r>
            <a:r>
              <a:rPr lang="en-US" sz="1600" b="1" dirty="0"/>
              <a:t>0 </a:t>
            </a:r>
            <a:r>
              <a:rPr lang="en-US" sz="1600" dirty="0"/>
              <a:t>a </a:t>
            </a:r>
            <a:r>
              <a:rPr lang="en-US" sz="1600" b="1" dirty="0"/>
              <a:t>max</a:t>
            </a:r>
            <a:r>
              <a:rPr lang="en-US" sz="1600" dirty="0"/>
              <a:t> </a:t>
            </a:r>
            <a:r>
              <a:rPr lang="en-US" sz="1600" dirty="0" err="1"/>
              <a:t>mai</a:t>
            </a:r>
            <a:r>
              <a:rPr lang="en-US" sz="1600" dirty="0"/>
              <a:t> </a:t>
            </a:r>
            <a:r>
              <a:rPr lang="en-US" sz="1600" dirty="0" err="1"/>
              <a:t>quelli</a:t>
            </a:r>
            <a:r>
              <a:rPr lang="en-US" sz="1600" dirty="0"/>
              <a:t> </a:t>
            </a:r>
            <a:r>
              <a:rPr lang="en-US" sz="1600" dirty="0" err="1"/>
              <a:t>fisicia</a:t>
            </a:r>
            <a:r>
              <a:rPr lang="en-US" sz="1600" dirty="0"/>
              <a:t> da </a:t>
            </a:r>
            <a:r>
              <a:rPr lang="en-US" sz="1600" b="1" dirty="0"/>
              <a:t>r+0</a:t>
            </a:r>
            <a:r>
              <a:rPr lang="en-US" sz="1600" dirty="0"/>
              <a:t> a </a:t>
            </a:r>
            <a:r>
              <a:rPr lang="en-US" sz="1600" b="1" dirty="0" err="1"/>
              <a:t>r+max</a:t>
            </a:r>
            <a:endParaRPr lang="en-US" sz="1600" b="1" dirty="0"/>
          </a:p>
          <a:p>
            <a:r>
              <a:rPr lang="en-IT" dirty="0"/>
              <a:t>Indirizzi virtuali e indirizzi fisici differiscono!!!!</a:t>
            </a:r>
          </a:p>
          <a:p>
            <a:r>
              <a:rPr lang="en-IT" b="1" dirty="0"/>
              <a:t>È il metodo più usato.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090248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6D177-8DE9-91B8-81BF-05910F7AA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Binding a tempo di execution</a:t>
            </a:r>
          </a:p>
        </p:txBody>
      </p:sp>
      <p:pic>
        <p:nvPicPr>
          <p:cNvPr id="8194" name="Picture 2" descr="execution">
            <a:extLst>
              <a:ext uri="{FF2B5EF4-FFF2-40B4-BE49-F238E27FC236}">
                <a16:creationId xmlns:a16="http://schemas.microsoft.com/office/drawing/2014/main" id="{D3DBD523-E391-56A0-599D-81E5BA6DC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244" y="3644536"/>
            <a:ext cx="5820601" cy="296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999996-B2D9-A68B-157E-EEC75DF21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10678"/>
            <a:ext cx="5392687" cy="20767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595802-28D4-73F2-65CD-BFD4DB333553}"/>
              </a:ext>
            </a:extLst>
          </p:cNvPr>
          <p:cNvSpPr/>
          <p:nvPr/>
        </p:nvSpPr>
        <p:spPr>
          <a:xfrm>
            <a:off x="3801291" y="2325189"/>
            <a:ext cx="1593669" cy="60089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8563CB-586C-9F70-CAAF-C1445C87A4AC}"/>
              </a:ext>
            </a:extLst>
          </p:cNvPr>
          <p:cNvSpPr/>
          <p:nvPr/>
        </p:nvSpPr>
        <p:spPr>
          <a:xfrm rot="16200000">
            <a:off x="4461975" y="2777510"/>
            <a:ext cx="1491260" cy="39896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C9E2C6-5EBF-AE89-ABEE-F71A24DFB53E}"/>
              </a:ext>
            </a:extLst>
          </p:cNvPr>
          <p:cNvSpPr txBox="1"/>
          <p:nvPr/>
        </p:nvSpPr>
        <p:spPr>
          <a:xfrm>
            <a:off x="5008124" y="3239591"/>
            <a:ext cx="425088" cy="248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000" dirty="0"/>
              <a:t>539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2B21F4-B044-8FD9-5B2E-4286B2537C1C}"/>
              </a:ext>
            </a:extLst>
          </p:cNvPr>
          <p:cNvSpPr txBox="1"/>
          <p:nvPr/>
        </p:nvSpPr>
        <p:spPr>
          <a:xfrm>
            <a:off x="5034250" y="2921726"/>
            <a:ext cx="3989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000" dirty="0"/>
              <a:t>421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4AE502-7C33-48F4-217E-79937F507150}"/>
              </a:ext>
            </a:extLst>
          </p:cNvPr>
          <p:cNvSpPr txBox="1"/>
          <p:nvPr/>
        </p:nvSpPr>
        <p:spPr>
          <a:xfrm>
            <a:off x="442469" y="3837132"/>
            <a:ext cx="61003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need hardware support for address maps (ex. base and limit register) </a:t>
            </a:r>
          </a:p>
          <a:p>
            <a:endParaRPr lang="en-GB" dirty="0"/>
          </a:p>
          <a:p>
            <a:r>
              <a:rPr lang="en-GB" dirty="0"/>
              <a:t>execution-time binding occurs when reference is made to location in memory </a:t>
            </a:r>
          </a:p>
          <a:p>
            <a:endParaRPr lang="en-GB" dirty="0"/>
          </a:p>
          <a:p>
            <a:r>
              <a:rPr lang="en-GB" dirty="0"/>
              <a:t>MMU maps logical address to physical address: il </a:t>
            </a:r>
            <a:r>
              <a:rPr lang="en-GB" dirty="0" err="1"/>
              <a:t>programma</a:t>
            </a:r>
            <a:r>
              <a:rPr lang="en-GB" dirty="0"/>
              <a:t> </a:t>
            </a:r>
            <a:r>
              <a:rPr lang="en-GB" dirty="0" err="1"/>
              <a:t>utente</a:t>
            </a:r>
            <a:r>
              <a:rPr lang="en-GB" dirty="0"/>
              <a:t> non </a:t>
            </a:r>
            <a:r>
              <a:rPr lang="en-GB" dirty="0" err="1"/>
              <a:t>vede</a:t>
            </a:r>
            <a:r>
              <a:rPr lang="en-GB" dirty="0"/>
              <a:t> MAI </a:t>
            </a:r>
            <a:r>
              <a:rPr lang="en-GB" dirty="0" err="1"/>
              <a:t>gli</a:t>
            </a:r>
            <a:r>
              <a:rPr lang="en-GB" dirty="0"/>
              <a:t> </a:t>
            </a:r>
            <a:r>
              <a:rPr lang="en-GB" dirty="0" err="1"/>
              <a:t>indirizzi</a:t>
            </a:r>
            <a:r>
              <a:rPr lang="en-GB" dirty="0"/>
              <a:t> </a:t>
            </a:r>
            <a:r>
              <a:rPr lang="en-GB" dirty="0" err="1"/>
              <a:t>fisici</a:t>
            </a:r>
            <a:r>
              <a:rPr lang="en-GB" dirty="0"/>
              <a:t> da R a </a:t>
            </a:r>
            <a:r>
              <a:rPr lang="en-GB" dirty="0" err="1"/>
              <a:t>R+max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410977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ACBB31-8D46-6890-773B-68ECF4D3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Gerachia memoria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D66169-E143-0F7C-2F48-D134059C7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T" dirty="0"/>
              <a:t>Le memorie di un elaboratore sono organizzate secondo questa gerarchia</a:t>
            </a:r>
          </a:p>
          <a:p>
            <a:r>
              <a:rPr lang="en-IT" dirty="0"/>
              <a:t>La parte del sistema operativo che gestisce la memoria principale è il </a:t>
            </a:r>
            <a:r>
              <a:rPr lang="en-IT" b="1" dirty="0"/>
              <a:t>memory manager</a:t>
            </a:r>
            <a:r>
              <a:rPr lang="en-IT" dirty="0"/>
              <a:t>, il gestore della memoria</a:t>
            </a:r>
          </a:p>
          <a:p>
            <a:r>
              <a:rPr lang="en-IT" dirty="0"/>
              <a:t>In alcuni casi il memory manager può gestire anche parte della memoria secondaria per emulare la memoria principale (vedremo…)</a:t>
            </a:r>
          </a:p>
          <a:p>
            <a:endParaRPr lang="en-IT" dirty="0"/>
          </a:p>
          <a:p>
            <a:r>
              <a:rPr lang="en-IT" dirty="0"/>
              <a:t>SSD</a:t>
            </a:r>
          </a:p>
          <a:p>
            <a:r>
              <a:rPr lang="en-GB" dirty="0"/>
              <a:t>F</a:t>
            </a:r>
            <a:r>
              <a:rPr lang="en-IT" dirty="0"/>
              <a:t>ormati da chip e non da disco e testina</a:t>
            </a:r>
          </a:p>
          <a:p>
            <a:r>
              <a:rPr lang="en-GB" dirty="0"/>
              <a:t>No parti </a:t>
            </a:r>
            <a:r>
              <a:rPr lang="en-GB" dirty="0" err="1"/>
              <a:t>fisiche</a:t>
            </a:r>
            <a:r>
              <a:rPr lang="en-GB" dirty="0"/>
              <a:t> in </a:t>
            </a:r>
            <a:r>
              <a:rPr lang="en-GB" dirty="0" err="1"/>
              <a:t>movimento</a:t>
            </a:r>
            <a:endParaRPr lang="en-GB" dirty="0"/>
          </a:p>
          <a:p>
            <a:r>
              <a:rPr lang="en-GB" dirty="0" err="1"/>
              <a:t>Più</a:t>
            </a:r>
            <a:r>
              <a:rPr lang="en-GB" dirty="0"/>
              <a:t> solidi e </a:t>
            </a:r>
            <a:r>
              <a:rPr lang="en-GB" dirty="0" err="1"/>
              <a:t>veloci</a:t>
            </a:r>
            <a:r>
              <a:rPr lang="en-GB" dirty="0"/>
              <a:t> di HDD</a:t>
            </a:r>
          </a:p>
          <a:p>
            <a:r>
              <a:rPr lang="en-GB" dirty="0" err="1"/>
              <a:t>Più</a:t>
            </a:r>
            <a:r>
              <a:rPr lang="en-GB" dirty="0"/>
              <a:t> </a:t>
            </a:r>
            <a:r>
              <a:rPr lang="en-GB" dirty="0" err="1"/>
              <a:t>costosi</a:t>
            </a:r>
            <a:endParaRPr lang="en-GB" dirty="0"/>
          </a:p>
          <a:p>
            <a:r>
              <a:rPr lang="en-GB" dirty="0"/>
              <a:t>Continue </a:t>
            </a:r>
            <a:r>
              <a:rPr lang="en-GB" dirty="0" err="1"/>
              <a:t>scritture</a:t>
            </a:r>
            <a:r>
              <a:rPr lang="en-GB" dirty="0"/>
              <a:t> e </a:t>
            </a:r>
            <a:r>
              <a:rPr lang="en-GB" dirty="0" err="1"/>
              <a:t>riscritture</a:t>
            </a:r>
            <a:r>
              <a:rPr lang="en-GB" dirty="0"/>
              <a:t> </a:t>
            </a:r>
            <a:r>
              <a:rPr lang="en-GB" dirty="0" err="1"/>
              <a:t>usurano</a:t>
            </a:r>
            <a:r>
              <a:rPr lang="en-GB" dirty="0"/>
              <a:t> le </a:t>
            </a:r>
            <a:r>
              <a:rPr lang="en-GB" dirty="0" err="1"/>
              <a:t>celle</a:t>
            </a:r>
            <a:endParaRPr lang="en-IT" dirty="0"/>
          </a:p>
        </p:txBody>
      </p:sp>
      <p:pic>
        <p:nvPicPr>
          <p:cNvPr id="1028" name="Picture 4" descr="figure/schema-gerarchia-memorie">
            <a:extLst>
              <a:ext uri="{FF2B5EF4-FFF2-40B4-BE49-F238E27FC236}">
                <a16:creationId xmlns:a16="http://schemas.microsoft.com/office/drawing/2014/main" id="{02BEACC4-474C-BA99-155E-29C1205AF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747" y="556426"/>
            <a:ext cx="5053082" cy="531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8C0956-D4ED-34EB-9F40-3B9A78443F4B}"/>
              </a:ext>
            </a:extLst>
          </p:cNvPr>
          <p:cNvSpPr txBox="1"/>
          <p:nvPr/>
        </p:nvSpPr>
        <p:spPr>
          <a:xfrm>
            <a:off x="10960443" y="1087395"/>
            <a:ext cx="806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&lt;1KB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304EAD-20E1-7611-829C-E33A1F6588DC}"/>
              </a:ext>
            </a:extLst>
          </p:cNvPr>
          <p:cNvSpPr txBox="1"/>
          <p:nvPr/>
        </p:nvSpPr>
        <p:spPr>
          <a:xfrm>
            <a:off x="10626808" y="1747004"/>
            <a:ext cx="1383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D</a:t>
            </a:r>
            <a:r>
              <a:rPr lang="en-IT" sz="1600" dirty="0"/>
              <a:t>a 8KB a decine di MB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A3353-19F4-0208-351A-683A16AD5DA0}"/>
              </a:ext>
            </a:extLst>
          </p:cNvPr>
          <p:cNvSpPr txBox="1"/>
          <p:nvPr/>
        </p:nvSpPr>
        <p:spPr>
          <a:xfrm>
            <a:off x="10626810" y="2843375"/>
            <a:ext cx="1383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8GB – 16GB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3D960C-04B7-14A6-D4DE-B01DD29DE36E}"/>
              </a:ext>
            </a:extLst>
          </p:cNvPr>
          <p:cNvSpPr txBox="1"/>
          <p:nvPr/>
        </p:nvSpPr>
        <p:spPr>
          <a:xfrm>
            <a:off x="10626809" y="4016690"/>
            <a:ext cx="1383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GB/2TB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866DA-653F-3DE5-4805-F146E2CB797C}"/>
              </a:ext>
            </a:extLst>
          </p:cNvPr>
          <p:cNvSpPr txBox="1"/>
          <p:nvPr/>
        </p:nvSpPr>
        <p:spPr>
          <a:xfrm>
            <a:off x="6491416" y="1377672"/>
            <a:ext cx="806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1-3 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CB448A-00D1-F885-646C-93AA5A0D90AA}"/>
              </a:ext>
            </a:extLst>
          </p:cNvPr>
          <p:cNvSpPr txBox="1"/>
          <p:nvPr/>
        </p:nvSpPr>
        <p:spPr>
          <a:xfrm>
            <a:off x="6359610" y="2334845"/>
            <a:ext cx="937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3-10 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0CA8BF-EC03-AF4C-3FEC-332978D1E9CD}"/>
              </a:ext>
            </a:extLst>
          </p:cNvPr>
          <p:cNvSpPr txBox="1"/>
          <p:nvPr/>
        </p:nvSpPr>
        <p:spPr>
          <a:xfrm>
            <a:off x="5849461" y="3135923"/>
            <a:ext cx="1502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50-200  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0DD7C1-3F9D-D1D0-8DD8-B0FA99694188}"/>
              </a:ext>
            </a:extLst>
          </p:cNvPr>
          <p:cNvSpPr txBox="1"/>
          <p:nvPr/>
        </p:nvSpPr>
        <p:spPr>
          <a:xfrm>
            <a:off x="5344597" y="4113264"/>
            <a:ext cx="1502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20-30 ms</a:t>
            </a:r>
          </a:p>
        </p:txBody>
      </p:sp>
    </p:spTree>
    <p:extLst>
      <p:ext uri="{BB962C8B-B14F-4D97-AF65-F5344CB8AC3E}">
        <p14:creationId xmlns:p14="http://schemas.microsoft.com/office/powerpoint/2010/main" val="396579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5269C-BFA8-02A9-40F9-74A9075A6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MMU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A5BCB-C478-63CC-AAC4-D2F8CFCA5F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</a:t>
            </a:r>
            <a:r>
              <a:rPr lang="en-IT" dirty="0"/>
              <a:t>on registro rilocazione</a:t>
            </a:r>
          </a:p>
          <a:p>
            <a:endParaRPr lang="en-IT" dirty="0"/>
          </a:p>
          <a:p>
            <a:endParaRPr lang="en-IT" dirty="0"/>
          </a:p>
          <a:p>
            <a:endParaRPr lang="en-IT" dirty="0"/>
          </a:p>
          <a:p>
            <a:endParaRPr lang="en-IT" dirty="0"/>
          </a:p>
          <a:p>
            <a:endParaRPr lang="en-IT" dirty="0"/>
          </a:p>
          <a:p>
            <a:endParaRPr lang="en-IT" dirty="0"/>
          </a:p>
          <a:p>
            <a:pPr marL="0" indent="0">
              <a:buNone/>
            </a:pPr>
            <a:endParaRPr lang="en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977FED-6FBA-9859-2949-492B6BC360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IT" dirty="0"/>
              <a:t>Con registro rilocazione e limite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BC29FA-B793-F12D-B5C0-08B0CD4AC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248" y="2950373"/>
            <a:ext cx="3725047" cy="2646208"/>
          </a:xfrm>
          <a:prstGeom prst="rect">
            <a:avLst/>
          </a:prstGeom>
        </p:spPr>
      </p:pic>
      <p:pic>
        <p:nvPicPr>
          <p:cNvPr id="1026" name="Picture 2" descr="SO-5 la memoria [modalità compatibilità]">
            <a:extLst>
              <a:ext uri="{FF2B5EF4-FFF2-40B4-BE49-F238E27FC236}">
                <a16:creationId xmlns:a16="http://schemas.microsoft.com/office/drawing/2014/main" id="{5B0EE5F5-6458-CDC0-7956-68F16A61F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957" y="3142049"/>
            <a:ext cx="40132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96D179-A4DB-31A1-C84A-F101EA466EFA}"/>
              </a:ext>
            </a:extLst>
          </p:cNvPr>
          <p:cNvSpPr txBox="1"/>
          <p:nvPr/>
        </p:nvSpPr>
        <p:spPr>
          <a:xfrm>
            <a:off x="1881051" y="6176963"/>
            <a:ext cx="74390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dirty="0"/>
              <a:t>In </a:t>
            </a:r>
            <a:r>
              <a:rPr lang="en-GB" dirty="0" err="1"/>
              <a:t>entrambi</a:t>
            </a:r>
            <a:r>
              <a:rPr lang="en-GB" dirty="0"/>
              <a:t> i </a:t>
            </a:r>
            <a:r>
              <a:rPr lang="en-GB" dirty="0" err="1"/>
              <a:t>casi</a:t>
            </a:r>
            <a:r>
              <a:rPr lang="en-GB" dirty="0"/>
              <a:t> </a:t>
            </a:r>
            <a:r>
              <a:rPr lang="en-GB" dirty="0" err="1"/>
              <a:t>gestisco</a:t>
            </a:r>
            <a:r>
              <a:rPr lang="en-IT" dirty="0"/>
              <a:t> solo allocazione </a:t>
            </a:r>
            <a:r>
              <a:rPr lang="en-IT" b="1" dirty="0"/>
              <a:t>contigua</a:t>
            </a:r>
            <a:r>
              <a:rPr lang="en-IT" dirty="0"/>
              <a:t> della memoria</a:t>
            </a:r>
          </a:p>
          <a:p>
            <a:pPr marL="0" indent="0" algn="ctr">
              <a:buNone/>
            </a:pPr>
            <a:r>
              <a:rPr lang="en-GB" dirty="0"/>
              <a:t>O</a:t>
            </a:r>
            <a:r>
              <a:rPr lang="en-IT" dirty="0"/>
              <a:t>vvero il processo è in memoria in celle consecutive</a:t>
            </a:r>
          </a:p>
        </p:txBody>
      </p:sp>
    </p:spTree>
    <p:extLst>
      <p:ext uri="{BB962C8B-B14F-4D97-AF65-F5344CB8AC3E}">
        <p14:creationId xmlns:p14="http://schemas.microsoft.com/office/powerpoint/2010/main" val="2635414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D5ADF-7A05-9EDD-9586-66D2C4493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Loading (caricamento) programma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B0EF3-F7EF-C57A-354B-CC05B3FEC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Caricamento statico: l’intero programma e tutti </a:t>
            </a:r>
            <a:r>
              <a:rPr lang="en-GB" dirty="0"/>
              <a:t>I</a:t>
            </a:r>
            <a:r>
              <a:rPr lang="en-IT" dirty="0"/>
              <a:t> suoi dati sono in memoria </a:t>
            </a:r>
          </a:p>
          <a:p>
            <a:r>
              <a:rPr lang="en-IT" dirty="0"/>
              <a:t>Caricamento dinamico: si carica una porzione di programma solo quando viene richiamata </a:t>
            </a:r>
          </a:p>
          <a:p>
            <a:pPr lvl="1"/>
            <a:r>
              <a:rPr lang="en-GB" dirty="0"/>
              <a:t>S</a:t>
            </a:r>
            <a:r>
              <a:rPr lang="en-IT" dirty="0"/>
              <a:t>e è già stata caricata la uso</a:t>
            </a:r>
          </a:p>
          <a:p>
            <a:pPr lvl="1"/>
            <a:r>
              <a:rPr lang="en-GB" dirty="0"/>
              <a:t>I</a:t>
            </a:r>
            <a:r>
              <a:rPr lang="en-IT" dirty="0"/>
              <a:t>n caso negativo la carico dalla memoria secondaria</a:t>
            </a:r>
          </a:p>
          <a:p>
            <a:pPr lvl="1"/>
            <a:r>
              <a:rPr lang="en-GB" dirty="0"/>
              <a:t>U</a:t>
            </a:r>
            <a:r>
              <a:rPr lang="en-IT" dirty="0"/>
              <a:t>na procedurra non utilizzata non viene caricata, spetta al programmatore strutturate il programma in procedure </a:t>
            </a:r>
          </a:p>
        </p:txBody>
      </p:sp>
    </p:spTree>
    <p:extLst>
      <p:ext uri="{BB962C8B-B14F-4D97-AF65-F5344CB8AC3E}">
        <p14:creationId xmlns:p14="http://schemas.microsoft.com/office/powerpoint/2010/main" val="4238999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0316E-8753-18C0-3EE7-B99EC360F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Linking (collegamento) libreri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2DD93-1A0D-9A16-BEE2-23032B372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T" dirty="0"/>
              <a:t>I programmi usano librerie esterne (e.g., librerie di sistema)</a:t>
            </a:r>
          </a:p>
          <a:p>
            <a:r>
              <a:rPr lang="en-IT" dirty="0"/>
              <a:t>Il linker collega il codice a queste librerie</a:t>
            </a:r>
          </a:p>
          <a:p>
            <a:r>
              <a:rPr lang="en-IT" dirty="0"/>
              <a:t>Il collegamento può essere</a:t>
            </a:r>
          </a:p>
          <a:p>
            <a:pPr lvl="1"/>
            <a:r>
              <a:rPr lang="en-GB" dirty="0"/>
              <a:t>S</a:t>
            </a:r>
            <a:r>
              <a:rPr lang="en-IT" dirty="0"/>
              <a:t>tatico: le librerie esterne vengono incorporate nel file binario di esecuzione </a:t>
            </a:r>
          </a:p>
          <a:p>
            <a:pPr lvl="1"/>
            <a:r>
              <a:rPr lang="en-IT" dirty="0"/>
              <a:t>Dinamico: le librerie vengono collegate al codice utente sono in fase di esecuzione</a:t>
            </a:r>
          </a:p>
          <a:p>
            <a:pPr lvl="2"/>
            <a:r>
              <a:rPr lang="en-GB" dirty="0"/>
              <a:t>U</a:t>
            </a:r>
            <a:r>
              <a:rPr lang="en-IT" dirty="0"/>
              <a:t>na piccola parte di codice (stub) indica come indiciduare la procedura residente in memoria o come caricarla se non presente</a:t>
            </a:r>
          </a:p>
          <a:p>
            <a:pPr lvl="2"/>
            <a:r>
              <a:rPr lang="en-IT" dirty="0"/>
              <a:t>Esiste una sola istanza della libreria in memoria e tutti </a:t>
            </a:r>
            <a:r>
              <a:rPr lang="en-GB" dirty="0"/>
              <a:t>I</a:t>
            </a:r>
            <a:r>
              <a:rPr lang="en-IT" dirty="0"/>
              <a:t> programmi eseguono il codice di questa. SO deve supportare la condivisione di codice tra più processi</a:t>
            </a:r>
          </a:p>
          <a:p>
            <a:pPr lvl="2"/>
            <a:r>
              <a:rPr lang="en-IT" dirty="0"/>
              <a:t>Esempi: .so su Unix o le .DLL su Windows</a:t>
            </a:r>
          </a:p>
        </p:txBody>
      </p:sp>
    </p:spTree>
    <p:extLst>
      <p:ext uri="{BB962C8B-B14F-4D97-AF65-F5344CB8AC3E}">
        <p14:creationId xmlns:p14="http://schemas.microsoft.com/office/powerpoint/2010/main" val="2907511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32B594-8F07-CE59-C8BE-50A7459574F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1825625"/>
            <a:ext cx="6667500" cy="4351338"/>
          </a:xfrm>
        </p:spPr>
      </p:pic>
    </p:spTree>
    <p:extLst>
      <p:ext uri="{BB962C8B-B14F-4D97-AF65-F5344CB8AC3E}">
        <p14:creationId xmlns:p14="http://schemas.microsoft.com/office/powerpoint/2010/main" val="2764483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35A5CF-1E31-1A05-6448-EC5B74ACF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Swapping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C5D213-D14C-2180-4EAE-365427B699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T" dirty="0"/>
              <a:t>Permette di gestire più processi di quelli che fisicamente sarebbero caricabili in memoria</a:t>
            </a:r>
          </a:p>
          <a:p>
            <a:r>
              <a:rPr lang="en-IT" dirty="0"/>
              <a:t>Scheduler a medio termine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78078AD-6342-D0FF-758B-80A19BB82C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1960466"/>
            <a:ext cx="5181600" cy="3442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2F252E-4B34-8C6C-B34E-B9589F96B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001294"/>
            <a:ext cx="4589780" cy="280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187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500F7-F3C4-1519-2540-6F0536168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Swapping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DB366-2B46-5DAE-A691-1DD7986ED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A seconda della fase in cui gli indirizzi logic vengono associati </a:t>
            </a:r>
            <a:r>
              <a:rPr lang="en-GB" dirty="0"/>
              <a:t>I</a:t>
            </a:r>
            <a:r>
              <a:rPr lang="en-IT" dirty="0"/>
              <a:t> processi possono essere spostati in zone di memoria diverse</a:t>
            </a:r>
          </a:p>
          <a:p>
            <a:r>
              <a:rPr lang="en-GB" dirty="0"/>
              <a:t>F</a:t>
            </a:r>
            <a:r>
              <a:rPr lang="en-IT" dirty="0"/>
              <a:t>ase di compilazione o caricamento: nello stesso punto</a:t>
            </a:r>
          </a:p>
          <a:p>
            <a:r>
              <a:rPr lang="en-GB" dirty="0"/>
              <a:t>F</a:t>
            </a:r>
            <a:r>
              <a:rPr lang="en-IT" dirty="0"/>
              <a:t>ase di esecuzione: in posti diversi</a:t>
            </a:r>
          </a:p>
          <a:p>
            <a:pPr lvl="1"/>
            <a:r>
              <a:rPr lang="en-GB" dirty="0"/>
              <a:t>G</a:t>
            </a:r>
            <a:r>
              <a:rPr lang="en-IT" dirty="0"/>
              <a:t>li indirizzi vengono ricalcolati al momento dell’esecuzione</a:t>
            </a:r>
          </a:p>
        </p:txBody>
      </p:sp>
    </p:spTree>
    <p:extLst>
      <p:ext uri="{BB962C8B-B14F-4D97-AF65-F5344CB8AC3E}">
        <p14:creationId xmlns:p14="http://schemas.microsoft.com/office/powerpoint/2010/main" val="773668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9264C-79EE-B8EF-430B-8A38FA975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Allocazione memoria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7650BB-AE9F-CEFA-6605-A159B59FE0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Ora che abbiamo capito come avviene il binding degli indirizzi possiamo tornare a parlare di come viene allocata la memoria ad un processo</a:t>
            </a:r>
          </a:p>
        </p:txBody>
      </p:sp>
    </p:spTree>
    <p:extLst>
      <p:ext uri="{BB962C8B-B14F-4D97-AF65-F5344CB8AC3E}">
        <p14:creationId xmlns:p14="http://schemas.microsoft.com/office/powerpoint/2010/main" val="1696270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A094D-C437-C32B-EB09-14C0FF08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Allocazione memoria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FEF20-484D-8B45-5645-3F019EB17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Quattro concetti base:</a:t>
            </a:r>
          </a:p>
          <a:p>
            <a:pPr lvl="1"/>
            <a:r>
              <a:rPr lang="en-GB" dirty="0"/>
              <a:t>A</a:t>
            </a:r>
            <a:r>
              <a:rPr lang="en-IT" dirty="0"/>
              <a:t>llocazione contigua: tutto lo spazio assegnato ad un processo deve essere formato da celle consecutive</a:t>
            </a:r>
          </a:p>
          <a:p>
            <a:pPr lvl="1"/>
            <a:r>
              <a:rPr lang="en-IT" dirty="0"/>
              <a:t>Allocazione non contigua: posso assegnare ad un processo celle non adiacenti tra di loro</a:t>
            </a:r>
          </a:p>
          <a:p>
            <a:pPr lvl="2"/>
            <a:r>
              <a:rPr lang="en-IT" dirty="0"/>
              <a:t>La MMU deve essere in grado di supportare questo approccio</a:t>
            </a:r>
          </a:p>
          <a:p>
            <a:pPr lvl="1"/>
            <a:r>
              <a:rPr lang="en-IT" dirty="0"/>
              <a:t>Allocazione statica: un processo deve mantenere la propria area di memoria dal caricamento alla terminazione</a:t>
            </a:r>
          </a:p>
          <a:p>
            <a:pPr lvl="1"/>
            <a:r>
              <a:rPr lang="en-IT" dirty="0"/>
              <a:t>Allocazione dinamica: un processo può essere spostato all’interno della memoria durante l’esecuzione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039039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B2BFB-4789-53A8-E963-6A8F858C0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Allocazione a partizioni Multiple Fisse e indirizzamento rilocabile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7D2A0-4F44-DC69-4F3A-636969FCE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T" dirty="0"/>
              <a:t>La memoria è divisa in un numero fisso di aree dette partizioni di dimensioni diverse</a:t>
            </a:r>
          </a:p>
          <a:p>
            <a:pPr lvl="1"/>
            <a:r>
              <a:rPr lang="en-GB" dirty="0"/>
              <a:t>O</a:t>
            </a:r>
            <a:r>
              <a:rPr lang="en-IT" dirty="0"/>
              <a:t>gni partizione è definita da una coppia base-limite</a:t>
            </a:r>
          </a:p>
          <a:p>
            <a:pPr lvl="1"/>
            <a:r>
              <a:rPr lang="en-GB" dirty="0"/>
              <a:t>I</a:t>
            </a:r>
            <a:r>
              <a:rPr lang="en-IT" dirty="0"/>
              <a:t>l numero di partizioni definisce il grado di multiprogrammazione</a:t>
            </a:r>
          </a:p>
          <a:p>
            <a:r>
              <a:rPr lang="en-IT" dirty="0"/>
              <a:t>Bisogna sapere la dimensione del processo prima di caricarlo</a:t>
            </a:r>
          </a:p>
          <a:p>
            <a:r>
              <a:rPr lang="en-IT" dirty="0"/>
              <a:t>Nel context switch SO carica</a:t>
            </a:r>
          </a:p>
          <a:p>
            <a:pPr lvl="1"/>
            <a:r>
              <a:rPr lang="en-GB" dirty="0"/>
              <a:t>N</a:t>
            </a:r>
            <a:r>
              <a:rPr lang="en-IT" dirty="0"/>
              <a:t>el registro rilocazione l’indirizzo base della partizione</a:t>
            </a:r>
          </a:p>
          <a:p>
            <a:pPr lvl="1"/>
            <a:r>
              <a:rPr lang="en-GB" dirty="0"/>
              <a:t>N</a:t>
            </a:r>
            <a:r>
              <a:rPr lang="en-IT" dirty="0"/>
              <a:t>el registro limite la dimensione del processo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031030-9F4D-6337-5A13-5D32F7AE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969" y="2308267"/>
            <a:ext cx="1246414" cy="400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8077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F617E01-5810-0421-9C41-454E46821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A01954-7246-E5EF-FE04-A1CC58B5A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08609" y="91757"/>
            <a:ext cx="2832100" cy="44704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FF6080-6091-542F-9F8B-5EA996A38D7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>
                <a:solidFill>
                  <a:srgbClr val="292934"/>
                </a:solidFill>
                <a:effectLst/>
              </a:rPr>
              <a:t>Il SO </a:t>
            </a:r>
            <a:r>
              <a:rPr lang="en-GB" dirty="0" err="1">
                <a:solidFill>
                  <a:srgbClr val="292934"/>
                </a:solidFill>
                <a:effectLst/>
              </a:rPr>
              <a:t>utilizza</a:t>
            </a:r>
            <a:r>
              <a:rPr lang="en-GB" dirty="0">
                <a:solidFill>
                  <a:srgbClr val="292934"/>
                </a:solidFill>
                <a:effectLst/>
              </a:rPr>
              <a:t> </a:t>
            </a:r>
            <a:r>
              <a:rPr lang="en-GB" dirty="0" err="1">
                <a:solidFill>
                  <a:srgbClr val="292934"/>
                </a:solidFill>
                <a:effectLst/>
              </a:rPr>
              <a:t>delle</a:t>
            </a:r>
            <a:r>
              <a:rPr lang="en-GB" dirty="0">
                <a:solidFill>
                  <a:srgbClr val="292934"/>
                </a:solidFill>
                <a:effectLst/>
              </a:rPr>
              <a:t> </a:t>
            </a:r>
            <a:r>
              <a:rPr lang="en-GB" dirty="0">
                <a:solidFill>
                  <a:srgbClr val="94A39A"/>
                </a:solidFill>
                <a:effectLst/>
              </a:rPr>
              <a:t>code di input </a:t>
            </a:r>
            <a:r>
              <a:rPr lang="en-GB" dirty="0">
                <a:solidFill>
                  <a:srgbClr val="292934"/>
                </a:solidFill>
                <a:effectLst/>
              </a:rPr>
              <a:t>per </a:t>
            </a:r>
            <a:r>
              <a:rPr lang="en-GB" dirty="0" err="1">
                <a:solidFill>
                  <a:srgbClr val="292934"/>
                </a:solidFill>
                <a:effectLst/>
              </a:rPr>
              <a:t>scegliere</a:t>
            </a:r>
            <a:r>
              <a:rPr lang="en-GB" dirty="0">
                <a:solidFill>
                  <a:srgbClr val="292934"/>
                </a:solidFill>
                <a:effectLst/>
              </a:rPr>
              <a:t> come </a:t>
            </a:r>
            <a:r>
              <a:rPr lang="en-GB" dirty="0" err="1">
                <a:solidFill>
                  <a:srgbClr val="292934"/>
                </a:solidFill>
                <a:effectLst/>
              </a:rPr>
              <a:t>allocare</a:t>
            </a:r>
            <a:r>
              <a:rPr lang="en-GB" dirty="0">
                <a:solidFill>
                  <a:srgbClr val="292934"/>
                </a:solidFill>
                <a:effectLst/>
              </a:rPr>
              <a:t> le </a:t>
            </a:r>
            <a:r>
              <a:rPr lang="en-GB" dirty="0" err="1">
                <a:solidFill>
                  <a:srgbClr val="292934"/>
                </a:solidFill>
                <a:effectLst/>
              </a:rPr>
              <a:t>partizioni</a:t>
            </a:r>
            <a:r>
              <a:rPr lang="en-GB" dirty="0">
                <a:solidFill>
                  <a:srgbClr val="292934"/>
                </a:solidFill>
                <a:effectLst/>
              </a:rPr>
              <a:t> ai </a:t>
            </a:r>
            <a:r>
              <a:rPr lang="en-GB" dirty="0" err="1">
                <a:solidFill>
                  <a:srgbClr val="292934"/>
                </a:solidFill>
                <a:effectLst/>
              </a:rPr>
              <a:t>processi</a:t>
            </a:r>
            <a:r>
              <a:rPr lang="en-GB" dirty="0">
                <a:solidFill>
                  <a:srgbClr val="292934"/>
                </a:solidFill>
                <a:effectLst/>
              </a:rPr>
              <a:t>: (a) </a:t>
            </a:r>
            <a:r>
              <a:rPr lang="en-GB" dirty="0" err="1">
                <a:solidFill>
                  <a:srgbClr val="94A39A"/>
                </a:solidFill>
                <a:effectLst/>
              </a:rPr>
              <a:t>una</a:t>
            </a:r>
            <a:r>
              <a:rPr lang="en-GB" dirty="0">
                <a:solidFill>
                  <a:srgbClr val="94A39A"/>
                </a:solidFill>
                <a:effectLst/>
              </a:rPr>
              <a:t> coda per </a:t>
            </a:r>
            <a:r>
              <a:rPr lang="en-GB" dirty="0" err="1">
                <a:solidFill>
                  <a:srgbClr val="94A39A"/>
                </a:solidFill>
                <a:effectLst/>
              </a:rPr>
              <a:t>partizione</a:t>
            </a:r>
            <a:r>
              <a:rPr lang="en-GB" dirty="0">
                <a:solidFill>
                  <a:srgbClr val="94A39A"/>
                </a:solidFill>
                <a:effectLst/>
              </a:rPr>
              <a:t> </a:t>
            </a:r>
            <a:r>
              <a:rPr lang="en-GB" dirty="0">
                <a:solidFill>
                  <a:srgbClr val="292934"/>
                </a:solidFill>
                <a:effectLst/>
              </a:rPr>
              <a:t>o (b) </a:t>
            </a:r>
            <a:r>
              <a:rPr lang="en-GB" dirty="0" err="1">
                <a:solidFill>
                  <a:srgbClr val="94A39A"/>
                </a:solidFill>
                <a:effectLst/>
              </a:rPr>
              <a:t>una</a:t>
            </a:r>
            <a:r>
              <a:rPr lang="en-GB" dirty="0">
                <a:solidFill>
                  <a:srgbClr val="292934"/>
                </a:solidFill>
              </a:rPr>
              <a:t> </a:t>
            </a:r>
            <a:r>
              <a:rPr lang="en-GB" dirty="0" err="1">
                <a:solidFill>
                  <a:srgbClr val="94A39A"/>
                </a:solidFill>
                <a:effectLst/>
              </a:rPr>
              <a:t>singola</a:t>
            </a:r>
            <a:r>
              <a:rPr lang="en-GB" dirty="0">
                <a:solidFill>
                  <a:srgbClr val="94A39A"/>
                </a:solidFill>
                <a:effectLst/>
              </a:rPr>
              <a:t> coda per </a:t>
            </a:r>
            <a:r>
              <a:rPr lang="en-GB" dirty="0" err="1">
                <a:solidFill>
                  <a:srgbClr val="94A39A"/>
                </a:solidFill>
                <a:effectLst/>
              </a:rPr>
              <a:t>tutte</a:t>
            </a:r>
            <a:r>
              <a:rPr lang="en-GB" dirty="0">
                <a:solidFill>
                  <a:srgbClr val="94A39A"/>
                </a:solidFill>
                <a:effectLst/>
              </a:rPr>
              <a:t> le </a:t>
            </a:r>
            <a:r>
              <a:rPr lang="en-GB" dirty="0" err="1">
                <a:solidFill>
                  <a:srgbClr val="94A39A"/>
                </a:solidFill>
                <a:effectLst/>
              </a:rPr>
              <a:t>partizioni</a:t>
            </a:r>
            <a:endParaRPr lang="en-GB" dirty="0">
              <a:solidFill>
                <a:srgbClr val="94A39A"/>
              </a:solidFill>
              <a:effectLst/>
            </a:endParaRPr>
          </a:p>
          <a:p>
            <a:r>
              <a:rPr lang="en-GB" dirty="0"/>
              <a:t>Con </a:t>
            </a:r>
            <a:r>
              <a:rPr lang="en-GB" dirty="0" err="1"/>
              <a:t>più</a:t>
            </a:r>
            <a:r>
              <a:rPr lang="en-GB" dirty="0"/>
              <a:t> code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rischia</a:t>
            </a:r>
            <a:r>
              <a:rPr lang="en-GB" dirty="0"/>
              <a:t> di </a:t>
            </a:r>
            <a:r>
              <a:rPr lang="en-GB" dirty="0" err="1"/>
              <a:t>sottoutilizzare</a:t>
            </a:r>
            <a:r>
              <a:rPr lang="en-GB" dirty="0"/>
              <a:t> la </a:t>
            </a:r>
            <a:r>
              <a:rPr lang="en-GB" dirty="0" err="1"/>
              <a:t>memoria</a:t>
            </a:r>
            <a:endParaRPr lang="en-GB" dirty="0"/>
          </a:p>
          <a:p>
            <a:endParaRPr lang="en-GB" dirty="0">
              <a:solidFill>
                <a:srgbClr val="94A39A"/>
              </a:solidFill>
              <a:effectLst/>
              <a:latin typeface="Helvetica" pitchFamily="2" charset="0"/>
            </a:endParaRPr>
          </a:p>
          <a:p>
            <a:endParaRPr lang="en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E533F9-178D-1460-56FE-3FD4CC70B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640" y="2511107"/>
            <a:ext cx="33909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609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3BE33-46B5-087F-95EB-F5404F06A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3B9E78-9FED-0117-0D12-A6CC27F7F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0273" y="1825625"/>
            <a:ext cx="7211454" cy="4351338"/>
          </a:xfrm>
        </p:spPr>
      </p:pic>
    </p:spTree>
    <p:extLst>
      <p:ext uri="{BB962C8B-B14F-4D97-AF65-F5344CB8AC3E}">
        <p14:creationId xmlns:p14="http://schemas.microsoft.com/office/powerpoint/2010/main" val="11617772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63518779-384E-6256-EB66-B3639B2BD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T" dirty="0"/>
              <a:t>Rilocazione memoria</a:t>
            </a:r>
            <a:br>
              <a:rPr lang="en-IT" dirty="0"/>
            </a:br>
            <a:endParaRPr lang="en-IT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FB1462-7A10-759A-A6CC-A90A17281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T" dirty="0"/>
              <a:t>Il processo non può accedere a locazione di memoria prima di </a:t>
            </a:r>
            <a:r>
              <a:rPr lang="en-IT" b="1" dirty="0"/>
              <a:t>base</a:t>
            </a:r>
            <a:r>
              <a:rPr lang="en-IT" dirty="0"/>
              <a:t> e dopo </a:t>
            </a:r>
            <a:r>
              <a:rPr lang="en-IT" b="1" dirty="0"/>
              <a:t>base+limite</a:t>
            </a:r>
          </a:p>
          <a:p>
            <a:r>
              <a:rPr lang="en-IT" b="1" dirty="0"/>
              <a:t>Protezione memoria SO e di altri processi utenti</a:t>
            </a:r>
          </a:p>
          <a:p>
            <a:r>
              <a:rPr lang="en-IT" dirty="0"/>
              <a:t>Il dispatcher sceglie uno dei processi nella coda dei pronti secondo l’algortimo di scheduling dei processi e carica </a:t>
            </a:r>
            <a:r>
              <a:rPr lang="en-GB" dirty="0"/>
              <a:t>I</a:t>
            </a:r>
            <a:r>
              <a:rPr lang="en-IT" dirty="0"/>
              <a:t> corrispondenti registri di rilocazione e limite (PCB del processo)</a:t>
            </a:r>
          </a:p>
          <a:p>
            <a:r>
              <a:rPr lang="en-IT" dirty="0"/>
              <a:t>Ogni indirizzo prodotto viene confrontato con questi valori</a:t>
            </a:r>
          </a:p>
          <a:p>
            <a:endParaRPr lang="en-IT" dirty="0"/>
          </a:p>
          <a:p>
            <a:endParaRPr lang="en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957D9D-9E77-7549-FD00-3AA77D319E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16"/>
          <a:stretch/>
        </p:blipFill>
        <p:spPr>
          <a:xfrm>
            <a:off x="5172890" y="3370217"/>
            <a:ext cx="6892835" cy="322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45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AA717-B322-9BFC-AEE7-8B205DC36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Frammentazione interna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7E0259-DF28-4B70-048F-4183D8F5F84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T" dirty="0"/>
              <a:t>Allocazione a partizioni Multiple Fisse soffre di frammentazione interna</a:t>
            </a:r>
          </a:p>
          <a:p>
            <a:r>
              <a:rPr lang="en-IT" dirty="0"/>
              <a:t>La partizione allocata per un processo è più grande di quanto il processo abbia bisogno</a:t>
            </a:r>
          </a:p>
          <a:p>
            <a:r>
              <a:rPr lang="en-IT" dirty="0"/>
              <a:t>Si spreca spazio interno alle partizioni che non può essere utilizzato perché allocato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DD39A-B02E-CCDE-C30F-7F3430F4D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603" y="2242344"/>
            <a:ext cx="67818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9088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411BB-3207-FEA3-89C7-D69CB73D3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Allocazione a partizioni multiple variabili e indirizzamento rilocabile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F41E5-9339-42F0-AB94-4EBC53F26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Partizioni fisse:</a:t>
            </a:r>
          </a:p>
          <a:p>
            <a:pPr lvl="1"/>
            <a:r>
              <a:rPr lang="en-IT" dirty="0"/>
              <a:t>Processi piccoli causano spreco di spazio</a:t>
            </a:r>
          </a:p>
          <a:p>
            <a:pPr lvl="1"/>
            <a:r>
              <a:rPr lang="en-IT" dirty="0"/>
              <a:t>Processi grandi non posso essere eseguiti</a:t>
            </a:r>
          </a:p>
          <a:p>
            <a:pPr lvl="2"/>
            <a:r>
              <a:rPr lang="en-GB" dirty="0"/>
              <a:t>M</a:t>
            </a:r>
            <a:r>
              <a:rPr lang="en-IT" dirty="0"/>
              <a:t>eno multiprogrammazione</a:t>
            </a:r>
          </a:p>
          <a:p>
            <a:pPr lvl="2"/>
            <a:r>
              <a:rPr lang="en-GB" dirty="0"/>
              <a:t>P</a:t>
            </a:r>
            <a:r>
              <a:rPr lang="en-IT" dirty="0"/>
              <a:t>iù frammentazione interna</a:t>
            </a:r>
          </a:p>
          <a:p>
            <a:r>
              <a:rPr lang="en-IT" dirty="0"/>
              <a:t>Allora usiamo partizioni variabili!</a:t>
            </a:r>
          </a:p>
          <a:p>
            <a:r>
              <a:rPr lang="en-IT" dirty="0"/>
              <a:t>Quando un processo arriva il gestore della memoria cerca una partizion libera abbastanza grande per il processo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D04E0B-C16F-CAF5-2ABC-4B3CF8F27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913" y="2156823"/>
            <a:ext cx="4483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80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653EF-3318-C9F0-B096-71902A113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Algoritmi per partizioni variabili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945CA-28C7-D553-DAB1-39DD89644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i="1" dirty="0">
                <a:solidFill>
                  <a:srgbClr val="94A39A"/>
                </a:solidFill>
                <a:effectLst/>
              </a:rPr>
              <a:t>First-fit</a:t>
            </a:r>
            <a:r>
              <a:rPr lang="en-GB" i="1" dirty="0">
                <a:solidFill>
                  <a:srgbClr val="292934"/>
                </a:solidFill>
                <a:effectLst/>
              </a:rPr>
              <a:t>: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assegna</a:t>
            </a:r>
            <a:r>
              <a:rPr lang="en-GB" i="1" dirty="0">
                <a:solidFill>
                  <a:srgbClr val="292934"/>
                </a:solidFill>
                <a:effectLst/>
              </a:rPr>
              <a:t> il primo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blocco</a:t>
            </a:r>
            <a:r>
              <a:rPr lang="en-GB" i="1" dirty="0">
                <a:solidFill>
                  <a:srgbClr val="292934"/>
                </a:solidFill>
                <a:effectLst/>
              </a:rPr>
              <a:t> libero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abbastanza</a:t>
            </a:r>
            <a:r>
              <a:rPr lang="en-GB" i="1" dirty="0">
                <a:solidFill>
                  <a:srgbClr val="292934"/>
                </a:solidFill>
                <a:effectLst/>
              </a:rPr>
              <a:t>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grande</a:t>
            </a:r>
            <a:r>
              <a:rPr lang="en-GB" i="1" dirty="0">
                <a:solidFill>
                  <a:srgbClr val="292934"/>
                </a:solidFill>
                <a:effectLst/>
              </a:rPr>
              <a:t> per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contenere</a:t>
            </a:r>
            <a:r>
              <a:rPr lang="en-GB" i="1" dirty="0">
                <a:solidFill>
                  <a:srgbClr val="292934"/>
                </a:solidFill>
                <a:effectLst/>
              </a:rPr>
              <a:t> lo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spazio</a:t>
            </a:r>
            <a:r>
              <a:rPr lang="en-GB" i="1" dirty="0">
                <a:solidFill>
                  <a:srgbClr val="292934"/>
                </a:solidFill>
                <a:effectLst/>
              </a:rPr>
              <a:t>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richiesto</a:t>
            </a:r>
            <a:r>
              <a:rPr lang="en-GB" i="1" dirty="0">
                <a:solidFill>
                  <a:srgbClr val="292934"/>
                </a:solidFill>
                <a:effectLst/>
              </a:rPr>
              <a:t> </a:t>
            </a:r>
          </a:p>
          <a:p>
            <a:pPr lvl="1"/>
            <a:r>
              <a:rPr lang="en-GB" i="1" dirty="0">
                <a:solidFill>
                  <a:srgbClr val="292934"/>
                </a:solidFill>
                <a:effectLst/>
              </a:rPr>
              <a:t> facile da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implementare</a:t>
            </a:r>
            <a:r>
              <a:rPr lang="en-GB" i="1" dirty="0">
                <a:solidFill>
                  <a:srgbClr val="292934"/>
                </a:solidFill>
                <a:effectLst/>
              </a:rPr>
              <a:t> e basso overhead</a:t>
            </a:r>
            <a:endParaRPr lang="en-GB" dirty="0">
              <a:solidFill>
                <a:srgbClr val="292934"/>
              </a:solidFill>
              <a:effectLst/>
            </a:endParaRPr>
          </a:p>
          <a:p>
            <a:r>
              <a:rPr lang="en-GB" i="1" dirty="0">
                <a:solidFill>
                  <a:srgbClr val="94A39A"/>
                </a:solidFill>
                <a:effectLst/>
              </a:rPr>
              <a:t>Best-fit</a:t>
            </a:r>
            <a:r>
              <a:rPr lang="en-GB" i="1" dirty="0">
                <a:solidFill>
                  <a:srgbClr val="292934"/>
                </a:solidFill>
                <a:effectLst/>
              </a:rPr>
              <a:t>: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assegna</a:t>
            </a:r>
            <a:r>
              <a:rPr lang="en-GB" i="1" dirty="0">
                <a:solidFill>
                  <a:srgbClr val="292934"/>
                </a:solidFill>
                <a:effectLst/>
              </a:rPr>
              <a:t> il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più</a:t>
            </a:r>
            <a:r>
              <a:rPr lang="en-GB" i="1" dirty="0">
                <a:solidFill>
                  <a:srgbClr val="292934"/>
                </a:solidFill>
                <a:effectLst/>
              </a:rPr>
              <a:t> piccolo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blocco</a:t>
            </a:r>
            <a:r>
              <a:rPr lang="en-GB" i="1" dirty="0">
                <a:solidFill>
                  <a:srgbClr val="292934"/>
                </a:solidFill>
                <a:effectLst/>
              </a:rPr>
              <a:t> libero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abbastanza</a:t>
            </a:r>
            <a:r>
              <a:rPr lang="en-GB" i="1" dirty="0">
                <a:solidFill>
                  <a:srgbClr val="292934"/>
                </a:solidFill>
                <a:effectLst/>
              </a:rPr>
              <a:t>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grande</a:t>
            </a:r>
            <a:endParaRPr lang="en-GB" i="1" dirty="0">
              <a:solidFill>
                <a:srgbClr val="292934"/>
              </a:solidFill>
              <a:effectLst/>
            </a:endParaRPr>
          </a:p>
          <a:p>
            <a:pPr lvl="1"/>
            <a:r>
              <a:rPr lang="en-GB" dirty="0" err="1">
                <a:solidFill>
                  <a:srgbClr val="292934"/>
                </a:solidFill>
                <a:effectLst/>
              </a:rPr>
              <a:t>Bisogna</a:t>
            </a:r>
            <a:r>
              <a:rPr lang="en-GB" dirty="0">
                <a:solidFill>
                  <a:srgbClr val="292934"/>
                </a:solidFill>
                <a:effectLst/>
              </a:rPr>
              <a:t> </a:t>
            </a:r>
            <a:r>
              <a:rPr lang="en-GB" dirty="0" err="1">
                <a:solidFill>
                  <a:srgbClr val="292934"/>
                </a:solidFill>
                <a:effectLst/>
              </a:rPr>
              <a:t>scandire</a:t>
            </a:r>
            <a:r>
              <a:rPr lang="en-GB" dirty="0">
                <a:solidFill>
                  <a:srgbClr val="292934"/>
                </a:solidFill>
                <a:effectLst/>
              </a:rPr>
              <a:t> </a:t>
            </a:r>
            <a:r>
              <a:rPr lang="en-GB" dirty="0" err="1">
                <a:solidFill>
                  <a:srgbClr val="292934"/>
                </a:solidFill>
                <a:effectLst/>
              </a:rPr>
              <a:t>tutta</a:t>
            </a:r>
            <a:r>
              <a:rPr lang="en-GB" dirty="0">
                <a:solidFill>
                  <a:srgbClr val="292934"/>
                </a:solidFill>
                <a:effectLst/>
              </a:rPr>
              <a:t> la </a:t>
            </a:r>
            <a:r>
              <a:rPr lang="en-GB" dirty="0" err="1">
                <a:solidFill>
                  <a:srgbClr val="292934"/>
                </a:solidFill>
                <a:effectLst/>
              </a:rPr>
              <a:t>lista</a:t>
            </a:r>
            <a:r>
              <a:rPr lang="en-GB" dirty="0">
                <a:solidFill>
                  <a:srgbClr val="292934"/>
                </a:solidFill>
                <a:effectLst/>
              </a:rPr>
              <a:t> </a:t>
            </a:r>
            <a:r>
              <a:rPr lang="en-GB" dirty="0" err="1">
                <a:solidFill>
                  <a:srgbClr val="292934"/>
                </a:solidFill>
                <a:effectLst/>
              </a:rPr>
              <a:t>dei</a:t>
            </a:r>
            <a:r>
              <a:rPr lang="en-GB" dirty="0">
                <a:solidFill>
                  <a:srgbClr val="292934"/>
                </a:solidFill>
                <a:effectLst/>
              </a:rPr>
              <a:t> </a:t>
            </a:r>
            <a:r>
              <a:rPr lang="en-GB" dirty="0" err="1">
                <a:solidFill>
                  <a:srgbClr val="292934"/>
                </a:solidFill>
                <a:effectLst/>
              </a:rPr>
              <a:t>buchi</a:t>
            </a:r>
            <a:r>
              <a:rPr lang="en-GB" dirty="0">
                <a:solidFill>
                  <a:srgbClr val="292934"/>
                </a:solidFill>
                <a:effectLst/>
              </a:rPr>
              <a:t> (Maggiore overhead) – se non ordinate per </a:t>
            </a:r>
            <a:r>
              <a:rPr lang="en-GB" dirty="0" err="1">
                <a:solidFill>
                  <a:srgbClr val="292934"/>
                </a:solidFill>
                <a:effectLst/>
              </a:rPr>
              <a:t>dimensione</a:t>
            </a:r>
            <a:endParaRPr lang="en-GB" dirty="0">
              <a:solidFill>
                <a:srgbClr val="292934"/>
              </a:solidFill>
              <a:effectLst/>
            </a:endParaRPr>
          </a:p>
          <a:p>
            <a:pPr lvl="1"/>
            <a:r>
              <a:rPr lang="en-GB" dirty="0">
                <a:solidFill>
                  <a:srgbClr val="292934"/>
                </a:solidFill>
              </a:rPr>
              <a:t>Si produce il </a:t>
            </a:r>
            <a:r>
              <a:rPr lang="en-GB" dirty="0" err="1">
                <a:solidFill>
                  <a:srgbClr val="292934"/>
                </a:solidFill>
              </a:rPr>
              <a:t>buco</a:t>
            </a:r>
            <a:r>
              <a:rPr lang="en-GB" dirty="0">
                <a:solidFill>
                  <a:srgbClr val="292934"/>
                </a:solidFill>
              </a:rPr>
              <a:t> </a:t>
            </a:r>
            <a:r>
              <a:rPr lang="en-GB" dirty="0" err="1">
                <a:solidFill>
                  <a:srgbClr val="292934"/>
                </a:solidFill>
              </a:rPr>
              <a:t>più</a:t>
            </a:r>
            <a:r>
              <a:rPr lang="en-GB" dirty="0">
                <a:solidFill>
                  <a:srgbClr val="292934"/>
                </a:solidFill>
              </a:rPr>
              <a:t> piccolo </a:t>
            </a:r>
            <a:r>
              <a:rPr lang="en-GB" dirty="0" err="1">
                <a:solidFill>
                  <a:srgbClr val="292934"/>
                </a:solidFill>
              </a:rPr>
              <a:t>residuo</a:t>
            </a:r>
            <a:endParaRPr lang="en-GB" dirty="0">
              <a:solidFill>
                <a:srgbClr val="292934"/>
              </a:solidFill>
              <a:effectLst/>
            </a:endParaRPr>
          </a:p>
          <a:p>
            <a:r>
              <a:rPr lang="en-GB" i="1" dirty="0">
                <a:solidFill>
                  <a:srgbClr val="94A39A"/>
                </a:solidFill>
                <a:effectLst/>
              </a:rPr>
              <a:t>Worst-fit</a:t>
            </a:r>
            <a:r>
              <a:rPr lang="en-GB" i="1" dirty="0">
                <a:solidFill>
                  <a:srgbClr val="292934"/>
                </a:solidFill>
                <a:effectLst/>
              </a:rPr>
              <a:t>: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assegna</a:t>
            </a:r>
            <a:r>
              <a:rPr lang="en-GB" i="1" dirty="0">
                <a:solidFill>
                  <a:srgbClr val="292934"/>
                </a:solidFill>
                <a:effectLst/>
              </a:rPr>
              <a:t> il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più</a:t>
            </a:r>
            <a:r>
              <a:rPr lang="en-GB" i="1" dirty="0">
                <a:solidFill>
                  <a:srgbClr val="292934"/>
                </a:solidFill>
                <a:effectLst/>
              </a:rPr>
              <a:t>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grande</a:t>
            </a:r>
            <a:r>
              <a:rPr lang="en-GB" i="1" dirty="0">
                <a:solidFill>
                  <a:srgbClr val="292934"/>
                </a:solidFill>
                <a:effectLst/>
              </a:rPr>
              <a:t>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blocco</a:t>
            </a:r>
            <a:r>
              <a:rPr lang="en-GB" i="1" dirty="0">
                <a:solidFill>
                  <a:srgbClr val="292934"/>
                </a:solidFill>
                <a:effectLst/>
              </a:rPr>
              <a:t> libero. </a:t>
            </a:r>
          </a:p>
          <a:p>
            <a:pPr lvl="1"/>
            <a:r>
              <a:rPr lang="en-GB" i="1" dirty="0">
                <a:solidFill>
                  <a:srgbClr val="292934"/>
                </a:solidFill>
                <a:effectLst/>
              </a:rPr>
              <a:t>Si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deve</a:t>
            </a:r>
            <a:r>
              <a:rPr lang="en-GB" i="1" dirty="0">
                <a:solidFill>
                  <a:srgbClr val="292934"/>
                </a:solidFill>
                <a:effectLst/>
              </a:rPr>
              <a:t>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scandire</a:t>
            </a:r>
            <a:r>
              <a:rPr lang="en-GB" i="1" dirty="0">
                <a:solidFill>
                  <a:srgbClr val="292934"/>
                </a:solidFill>
                <a:effectLst/>
              </a:rPr>
              <a:t> la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lista</a:t>
            </a:r>
            <a:endParaRPr lang="en-GB" i="1" dirty="0">
              <a:solidFill>
                <a:srgbClr val="292934"/>
              </a:solidFill>
              <a:effectLst/>
            </a:endParaRPr>
          </a:p>
          <a:p>
            <a:pPr lvl="1"/>
            <a:r>
              <a:rPr lang="en-GB" i="1" dirty="0">
                <a:solidFill>
                  <a:srgbClr val="292934"/>
                </a:solidFill>
                <a:effectLst/>
              </a:rPr>
              <a:t>Si produce il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più</a:t>
            </a:r>
            <a:r>
              <a:rPr lang="en-GB" i="1" dirty="0">
                <a:solidFill>
                  <a:srgbClr val="292934"/>
                </a:solidFill>
                <a:effectLst/>
              </a:rPr>
              <a:t>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grande</a:t>
            </a:r>
            <a:r>
              <a:rPr lang="en-GB" i="1" dirty="0">
                <a:solidFill>
                  <a:srgbClr val="292934"/>
                </a:solidFill>
                <a:effectLst/>
              </a:rPr>
              <a:t>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buco</a:t>
            </a:r>
            <a:r>
              <a:rPr lang="en-GB" i="1" dirty="0">
                <a:solidFill>
                  <a:srgbClr val="292934"/>
                </a:solidFill>
                <a:effectLst/>
              </a:rPr>
              <a:t>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residuo</a:t>
            </a:r>
            <a:r>
              <a:rPr lang="en-GB" i="1" dirty="0">
                <a:solidFill>
                  <a:srgbClr val="292934"/>
                </a:solidFill>
                <a:effectLst/>
              </a:rPr>
              <a:t>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che</a:t>
            </a:r>
            <a:r>
              <a:rPr lang="en-GB" i="1" dirty="0">
                <a:solidFill>
                  <a:srgbClr val="292934"/>
                </a:solidFill>
                <a:effectLst/>
              </a:rPr>
              <a:t>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può</a:t>
            </a:r>
            <a:r>
              <a:rPr lang="en-GB" i="1" dirty="0">
                <a:solidFill>
                  <a:srgbClr val="292934"/>
                </a:solidFill>
                <a:effectLst/>
              </a:rPr>
              <a:t>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essere</a:t>
            </a:r>
            <a:r>
              <a:rPr lang="en-GB" i="1" dirty="0">
                <a:solidFill>
                  <a:srgbClr val="292934"/>
                </a:solidFill>
                <a:effectLst/>
              </a:rPr>
              <a:t> utile per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allocazioni</a:t>
            </a:r>
            <a:r>
              <a:rPr lang="en-GB" i="1" dirty="0">
                <a:solidFill>
                  <a:srgbClr val="292934"/>
                </a:solidFill>
                <a:effectLst/>
              </a:rPr>
              <a:t> successive</a:t>
            </a:r>
          </a:p>
          <a:p>
            <a:pPr marL="0" indent="0">
              <a:buNone/>
            </a:pPr>
            <a:r>
              <a:rPr lang="en-GB" i="1" dirty="0">
                <a:solidFill>
                  <a:srgbClr val="292934"/>
                </a:solidFill>
                <a:effectLst/>
              </a:rPr>
              <a:t>Worst-fit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è</a:t>
            </a:r>
            <a:r>
              <a:rPr lang="en-GB" i="1" dirty="0">
                <a:solidFill>
                  <a:srgbClr val="292934"/>
                </a:solidFill>
                <a:effectLst/>
              </a:rPr>
              <a:t> il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peggiore</a:t>
            </a:r>
            <a:r>
              <a:rPr lang="en-GB" i="1" dirty="0">
                <a:solidFill>
                  <a:srgbClr val="292934"/>
                </a:solidFill>
                <a:effectLst/>
              </a:rPr>
              <a:t> per tempi e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uso</a:t>
            </a:r>
            <a:r>
              <a:rPr lang="en-GB" i="1" dirty="0">
                <a:solidFill>
                  <a:srgbClr val="292934"/>
                </a:solidFill>
                <a:effectLst/>
              </a:rPr>
              <a:t>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della</a:t>
            </a:r>
            <a:r>
              <a:rPr lang="en-GB" i="1" dirty="0">
                <a:solidFill>
                  <a:srgbClr val="292934"/>
                </a:solidFill>
                <a:effectLst/>
              </a:rPr>
              <a:t>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memoria</a:t>
            </a:r>
            <a:r>
              <a:rPr lang="en-GB" i="1" dirty="0">
                <a:solidFill>
                  <a:srgbClr val="292934"/>
                </a:solidFill>
                <a:effectLst/>
              </a:rPr>
              <a:t>. First-fit e best-fit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sono</a:t>
            </a:r>
            <a:r>
              <a:rPr lang="en-GB" i="1" dirty="0">
                <a:solidFill>
                  <a:srgbClr val="292934"/>
                </a:solidFill>
                <a:effectLst/>
              </a:rPr>
              <a:t>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paragonabili</a:t>
            </a:r>
            <a:r>
              <a:rPr lang="en-GB" i="1" dirty="0">
                <a:solidFill>
                  <a:srgbClr val="292934"/>
                </a:solidFill>
                <a:effectLst/>
              </a:rPr>
              <a:t> per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uso</a:t>
            </a:r>
            <a:r>
              <a:rPr lang="en-GB" i="1" dirty="0">
                <a:solidFill>
                  <a:srgbClr val="292934"/>
                </a:solidFill>
                <a:effectLst/>
              </a:rPr>
              <a:t>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della</a:t>
            </a:r>
            <a:r>
              <a:rPr lang="en-GB" i="1" dirty="0">
                <a:solidFill>
                  <a:srgbClr val="292934"/>
                </a:solidFill>
                <a:effectLst/>
              </a:rPr>
              <a:t>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memoria</a:t>
            </a:r>
            <a:r>
              <a:rPr lang="en-GB" i="1" dirty="0">
                <a:solidFill>
                  <a:srgbClr val="292934"/>
                </a:solidFill>
                <a:effectLst/>
              </a:rPr>
              <a:t> ma il primo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è</a:t>
            </a:r>
            <a:r>
              <a:rPr lang="en-GB" i="1" dirty="0">
                <a:solidFill>
                  <a:srgbClr val="292934"/>
                </a:solidFill>
                <a:effectLst/>
              </a:rPr>
              <a:t>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più</a:t>
            </a:r>
            <a:r>
              <a:rPr lang="en-GB" i="1" dirty="0">
                <a:solidFill>
                  <a:srgbClr val="292934"/>
                </a:solidFill>
                <a:effectLst/>
              </a:rPr>
              <a:t> veloce</a:t>
            </a:r>
          </a:p>
          <a:p>
            <a:pPr marL="0" indent="0">
              <a:buNone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9756779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92FE5F-9B59-E501-1292-5FF9536ED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539" y="1321904"/>
            <a:ext cx="7772400" cy="541889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CC29ED0-2E28-4244-AB39-947C57C3F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201"/>
            <a:ext cx="10515600" cy="1325563"/>
          </a:xfrm>
        </p:spPr>
        <p:txBody>
          <a:bodyPr>
            <a:normAutofit/>
          </a:bodyPr>
          <a:lstStyle/>
          <a:p>
            <a:r>
              <a:rPr lang="en-IT" sz="3200" dirty="0"/>
              <a:t>Allocazione memoria continua – partizioni variabili - algoritmi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A9D85-F921-C627-5E4B-B9108B62C2AF}"/>
              </a:ext>
            </a:extLst>
          </p:cNvPr>
          <p:cNvSpPr txBox="1"/>
          <p:nvPr/>
        </p:nvSpPr>
        <p:spPr>
          <a:xfrm>
            <a:off x="470451" y="3429000"/>
            <a:ext cx="3753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SO usa uno degli algortimi per trovare una partizione adatta al processo e gestire la memoria</a:t>
            </a:r>
          </a:p>
        </p:txBody>
      </p:sp>
    </p:spTree>
    <p:extLst>
      <p:ext uri="{BB962C8B-B14F-4D97-AF65-F5344CB8AC3E}">
        <p14:creationId xmlns:p14="http://schemas.microsoft.com/office/powerpoint/2010/main" val="35825926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46BF3-3CFE-47FC-40B5-CFB12CD3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Partizioni variabili soffrono di…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4D0DCF-496A-98EE-B43C-2EBDEEDE530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T" dirty="0"/>
              <a:t>… frammentazione esterna</a:t>
            </a:r>
          </a:p>
          <a:p>
            <a:r>
              <a:rPr lang="en-IT" dirty="0"/>
              <a:t>Quando </a:t>
            </a:r>
            <a:r>
              <a:rPr lang="en-GB" dirty="0"/>
              <a:t>I</a:t>
            </a:r>
            <a:r>
              <a:rPr lang="en-IT" dirty="0"/>
              <a:t> processi finiscono di creano dei buchi</a:t>
            </a:r>
          </a:p>
          <a:p>
            <a:r>
              <a:rPr lang="en-IT" dirty="0"/>
              <a:t>Worst-fit, best-fit, first-fit non risolvono la frammentazione esterna… ma tendono a produrre buchi sempre più piccoli</a:t>
            </a:r>
          </a:p>
          <a:p>
            <a:r>
              <a:rPr lang="en-GB" b="1" dirty="0"/>
              <a:t>C</a:t>
            </a:r>
            <a:r>
              <a:rPr lang="en-IT" b="1" dirty="0"/>
              <a:t>oalescenza: </a:t>
            </a:r>
            <a:r>
              <a:rPr lang="en-IT" dirty="0"/>
              <a:t> unisco blocchi adiacenti rimasti non allocati</a:t>
            </a:r>
            <a:r>
              <a:rPr lang="en-IT" b="1" dirty="0"/>
              <a:t> </a:t>
            </a:r>
            <a:r>
              <a:rPr lang="en-IT" dirty="0"/>
              <a:t>(molto costoso e non recupera rapidamente memoria)</a:t>
            </a:r>
          </a:p>
          <a:p>
            <a:r>
              <a:rPr lang="en-IT" b="1" dirty="0"/>
              <a:t>Compattamento: </a:t>
            </a:r>
            <a:r>
              <a:rPr lang="en-IT" dirty="0"/>
              <a:t> unisce tutti </a:t>
            </a:r>
            <a:r>
              <a:rPr lang="en-GB" dirty="0"/>
              <a:t>I</a:t>
            </a:r>
            <a:r>
              <a:rPr lang="en-IT" dirty="0"/>
              <a:t> buchi in un singolo blocco e sposta tutti </a:t>
            </a:r>
            <a:r>
              <a:rPr lang="en-GB" dirty="0"/>
              <a:t>I</a:t>
            </a:r>
            <a:r>
              <a:rPr lang="en-IT" dirty="0"/>
              <a:t> blocchi occupati</a:t>
            </a:r>
          </a:p>
          <a:p>
            <a:r>
              <a:rPr lang="en-IT" b="1" dirty="0"/>
              <a:t>… allocazione non contigua!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F4BDA-30CB-A353-F613-F903AEE4B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643" y="143692"/>
            <a:ext cx="4835290" cy="30220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C81DFB-A3BE-7C8E-07DB-AD4AF405D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569" y="4062549"/>
            <a:ext cx="3795216" cy="23382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ADF7F1-4034-625E-8DF6-A24830E3B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785" y="4090119"/>
            <a:ext cx="3795216" cy="217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812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DAAD8-B7FD-D230-E536-D6825C939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Allocazione non contigua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15F49D-F2BA-F528-EEDA-5F79BC43F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Paginazione</a:t>
            </a:r>
          </a:p>
        </p:txBody>
      </p:sp>
    </p:spTree>
    <p:extLst>
      <p:ext uri="{BB962C8B-B14F-4D97-AF65-F5344CB8AC3E}">
        <p14:creationId xmlns:p14="http://schemas.microsoft.com/office/powerpoint/2010/main" val="2226605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3188A8-CAB6-436E-8207-0092C91D5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Allocazione non contigua - paginazione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9B71CE-0F52-5D12-61D7-C40DCBC24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Le partizioni fisse/variabili non sono efficienti nell’uso della memoria e soffrono di frammentazione interna/esterna</a:t>
            </a:r>
          </a:p>
          <a:p>
            <a:r>
              <a:rPr lang="en-IT" dirty="0"/>
              <a:t>I moderni sistemi operativi usano la </a:t>
            </a:r>
            <a:r>
              <a:rPr lang="en-IT" b="1" dirty="0"/>
              <a:t>paginazione</a:t>
            </a:r>
            <a:r>
              <a:rPr lang="en-IT" dirty="0"/>
              <a:t> </a:t>
            </a:r>
          </a:p>
          <a:p>
            <a:pPr lvl="1"/>
            <a:r>
              <a:rPr lang="en-GB" dirty="0"/>
              <a:t>P</a:t>
            </a:r>
            <a:r>
              <a:rPr lang="en-IT" dirty="0"/>
              <a:t>ermette di allocare ai processi spazio in memoria in celle </a:t>
            </a:r>
            <a:r>
              <a:rPr lang="en-IT" b="1" dirty="0"/>
              <a:t>NON</a:t>
            </a:r>
            <a:r>
              <a:rPr lang="en-IT" dirty="0"/>
              <a:t> contigue</a:t>
            </a:r>
          </a:p>
          <a:p>
            <a:pPr lvl="1"/>
            <a:r>
              <a:rPr lang="en-IT" dirty="0"/>
              <a:t>Permette di tenere in memoria solo una parte del programma</a:t>
            </a:r>
          </a:p>
          <a:p>
            <a:pPr lvl="1"/>
            <a:r>
              <a:rPr lang="en-IT" dirty="0"/>
              <a:t>Necessita di hardware adeguato e il codice deve essere rilocabile dinamicamente</a:t>
            </a:r>
          </a:p>
        </p:txBody>
      </p:sp>
    </p:spTree>
    <p:extLst>
      <p:ext uri="{BB962C8B-B14F-4D97-AF65-F5344CB8AC3E}">
        <p14:creationId xmlns:p14="http://schemas.microsoft.com/office/powerpoint/2010/main" val="10933348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A1F06-2C8F-9E21-4ABC-BFA93EC0F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Paginazione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C9900B-AC38-F33E-2D36-5A91777E9E9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r>
              <a:rPr lang="en-IT" b="1" dirty="0"/>
              <a:t>Memoria fisica</a:t>
            </a:r>
          </a:p>
          <a:p>
            <a:r>
              <a:rPr lang="en-IT" dirty="0"/>
              <a:t>La memoria principale viene divisa in blocchi chiamati </a:t>
            </a:r>
            <a:r>
              <a:rPr lang="en-IT" b="1" dirty="0"/>
              <a:t>frame</a:t>
            </a:r>
          </a:p>
          <a:p>
            <a:r>
              <a:rPr lang="en-IT" dirty="0"/>
              <a:t>Ogni frame ha la stessa dimensione (potenza di 2, da 512 byte a 16MB)</a:t>
            </a:r>
          </a:p>
          <a:p>
            <a:r>
              <a:rPr lang="en-IT" dirty="0"/>
              <a:t>Al processo vengono allocati frame non contigui</a:t>
            </a:r>
          </a:p>
          <a:p>
            <a:r>
              <a:rPr lang="en-IT" b="1" dirty="0"/>
              <a:t>Memoria logica</a:t>
            </a:r>
          </a:p>
          <a:p>
            <a:r>
              <a:rPr lang="en-IT" dirty="0"/>
              <a:t>La memoria principale viene divisa in blocchi chiamate </a:t>
            </a:r>
            <a:r>
              <a:rPr lang="en-IT" b="1" dirty="0"/>
              <a:t>pagine</a:t>
            </a:r>
            <a:endParaRPr lang="en-IT" dirty="0"/>
          </a:p>
          <a:p>
            <a:r>
              <a:rPr lang="en-IT" dirty="0"/>
              <a:t>La memoria logica è uno spazio contiguo</a:t>
            </a:r>
          </a:p>
          <a:p>
            <a:r>
              <a:rPr lang="en-IT" dirty="0"/>
              <a:t>Se un processo ha dimensione </a:t>
            </a:r>
            <a:r>
              <a:rPr lang="en-IT" i="1" dirty="0"/>
              <a:t>n </a:t>
            </a:r>
            <a:r>
              <a:rPr lang="en-IT" dirty="0"/>
              <a:t>pagine, trovo </a:t>
            </a:r>
            <a:r>
              <a:rPr lang="en-IT" i="1" dirty="0"/>
              <a:t>n </a:t>
            </a:r>
            <a:r>
              <a:rPr lang="en-IT" dirty="0"/>
              <a:t> frame liberi</a:t>
            </a:r>
          </a:p>
          <a:p>
            <a:r>
              <a:rPr lang="en-IT" dirty="0"/>
              <a:t>Ho frammentazione interna per ultimo frame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9C56C-7507-1331-CA65-5A3595647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745" y="2791213"/>
            <a:ext cx="5177246" cy="233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257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6BD50-034B-AA9A-150A-4D8D01DC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Tabella delle pagine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616D60-9B5D-3B39-6640-2B9ED887AF0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T" dirty="0"/>
              <a:t>Il sistema opertivo usa una tabella delle pagine per tenere traccia delle pagine associate al processo </a:t>
            </a:r>
          </a:p>
          <a:p>
            <a:endParaRPr lang="en-IT" dirty="0"/>
          </a:p>
          <a:p>
            <a:r>
              <a:rPr lang="en-IT" dirty="0"/>
              <a:t>Il numero della pagina serve come indice di accesso</a:t>
            </a:r>
          </a:p>
          <a:p>
            <a:r>
              <a:rPr lang="en-IT" dirty="0"/>
              <a:t>Al numero di pagina corrisponde l’indirzzo base in memoria</a:t>
            </a:r>
          </a:p>
        </p:txBody>
      </p:sp>
      <p:pic>
        <p:nvPicPr>
          <p:cNvPr id="9218" name="Picture 2" descr="page">
            <a:extLst>
              <a:ext uri="{FF2B5EF4-FFF2-40B4-BE49-F238E27FC236}">
                <a16:creationId xmlns:a16="http://schemas.microsoft.com/office/drawing/2014/main" id="{4B46C56B-48D9-D58E-6244-76D6827B311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8" y="1397854"/>
            <a:ext cx="6172200" cy="405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533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D54A87-C13E-CE08-2C35-6FD071B76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Memoria principale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3CF9F6-3CB7-E831-4ADD-267349A070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2253" y="987425"/>
            <a:ext cx="3494069" cy="48736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94EB6E-0051-EBA0-1E9D-B5B5DD498B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829960" cy="3811588"/>
          </a:xfrm>
        </p:spPr>
        <p:txBody>
          <a:bodyPr>
            <a:normAutofit fontScale="85000" lnSpcReduction="20000"/>
          </a:bodyPr>
          <a:lstStyle/>
          <a:p>
            <a:r>
              <a:rPr lang="en-IT" dirty="0"/>
              <a:t>RAM: Random Access Memory</a:t>
            </a:r>
          </a:p>
          <a:p>
            <a:r>
              <a:rPr lang="en-IT" dirty="0"/>
              <a:t>Memoria ad accesso casuale</a:t>
            </a:r>
          </a:p>
          <a:p>
            <a:pPr lvl="1"/>
            <a:r>
              <a:rPr lang="en-IT" dirty="0"/>
              <a:t>non si deve scorrerre tutto per accedere ad una certa locazione fisica </a:t>
            </a:r>
            <a:r>
              <a:rPr lang="en-IT" i="1" dirty="0"/>
              <a:t>i</a:t>
            </a:r>
            <a:endParaRPr lang="en-IT" dirty="0"/>
          </a:p>
          <a:p>
            <a:r>
              <a:rPr lang="en-IT" dirty="0"/>
              <a:t>Un vettore di parole, ogni parola ha un indirizzo</a:t>
            </a:r>
          </a:p>
          <a:p>
            <a:r>
              <a:rPr lang="en-IT" dirty="0"/>
              <a:t>Istruzione/dato possono occupare più celle consecutive</a:t>
            </a:r>
          </a:p>
          <a:p>
            <a:r>
              <a:rPr lang="en-IT" dirty="0"/>
              <a:t>Ogni cella ha una grandezza multiplo del byte: 8 bit, 16 bit, 32 bit, 64 bit etc…</a:t>
            </a:r>
          </a:p>
          <a:p>
            <a:r>
              <a:rPr lang="en-IT" dirty="0"/>
              <a:t>Dalla CPU dipende il massimo numeri di celle che sono indirizzabili:</a:t>
            </a:r>
          </a:p>
          <a:p>
            <a:pPr marL="285750" indent="-285750">
              <a:buFontTx/>
              <a:buChar char="-"/>
            </a:pPr>
            <a:r>
              <a:rPr lang="en-GB" dirty="0"/>
              <a:t>I</a:t>
            </a:r>
            <a:r>
              <a:rPr lang="en-IT" dirty="0"/>
              <a:t>l numero di bit usati per rappresentare un indirizzo influenza quante celle possiamo indirizzare</a:t>
            </a:r>
          </a:p>
          <a:p>
            <a:pPr marL="285750" indent="-285750">
              <a:buFontTx/>
              <a:buChar char="-"/>
            </a:pPr>
            <a:r>
              <a:rPr lang="en-GB" dirty="0" err="1"/>
              <a:t>na</a:t>
            </a:r>
            <a:r>
              <a:rPr lang="en-GB" dirty="0"/>
              <a:t> CPU con </a:t>
            </a:r>
            <a:r>
              <a:rPr lang="en-GB" dirty="0" err="1"/>
              <a:t>un'architettura</a:t>
            </a:r>
            <a:r>
              <a:rPr lang="en-GB" dirty="0"/>
              <a:t> a 32 bit </a:t>
            </a:r>
            <a:r>
              <a:rPr lang="en-GB" dirty="0" err="1"/>
              <a:t>può</a:t>
            </a:r>
            <a:r>
              <a:rPr lang="en-GB" dirty="0"/>
              <a:t> </a:t>
            </a:r>
            <a:r>
              <a:rPr lang="en-GB" dirty="0" err="1"/>
              <a:t>indirizzare</a:t>
            </a:r>
            <a:r>
              <a:rPr lang="en-GB" dirty="0"/>
              <a:t> </a:t>
            </a:r>
            <a:r>
              <a:rPr lang="en-GB" dirty="0" err="1"/>
              <a:t>fino</a:t>
            </a:r>
            <a:r>
              <a:rPr lang="en-GB" dirty="0"/>
              <a:t> a 2^32 (circa 4 </a:t>
            </a:r>
            <a:r>
              <a:rPr lang="en-GB" dirty="0" err="1"/>
              <a:t>miliardi</a:t>
            </a:r>
            <a:r>
              <a:rPr lang="en-GB" dirty="0"/>
              <a:t>) di </a:t>
            </a:r>
            <a:r>
              <a:rPr lang="en-GB" dirty="0" err="1"/>
              <a:t>indirizzi</a:t>
            </a:r>
            <a:r>
              <a:rPr lang="en-GB" dirty="0"/>
              <a:t> di </a:t>
            </a:r>
            <a:r>
              <a:rPr lang="en-GB" dirty="0" err="1"/>
              <a:t>memoria</a:t>
            </a:r>
            <a:r>
              <a:rPr lang="en-GB" dirty="0"/>
              <a:t> </a:t>
            </a:r>
            <a:r>
              <a:rPr lang="en-GB" dirty="0" err="1"/>
              <a:t>unici</a:t>
            </a:r>
            <a:r>
              <a:rPr lang="en-GB" dirty="0"/>
              <a:t>. </a:t>
            </a:r>
            <a:r>
              <a:rPr lang="en-GB" dirty="0" err="1"/>
              <a:t>Questo</a:t>
            </a:r>
            <a:r>
              <a:rPr lang="en-GB" dirty="0"/>
              <a:t> </a:t>
            </a:r>
            <a:r>
              <a:rPr lang="en-GB" dirty="0" err="1"/>
              <a:t>significa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può</a:t>
            </a:r>
            <a:r>
              <a:rPr lang="en-GB" dirty="0"/>
              <a:t> </a:t>
            </a:r>
            <a:r>
              <a:rPr lang="en-GB" dirty="0" err="1"/>
              <a:t>accedere</a:t>
            </a:r>
            <a:r>
              <a:rPr lang="en-GB" dirty="0"/>
              <a:t> a un </a:t>
            </a:r>
            <a:r>
              <a:rPr lang="en-GB" dirty="0" err="1"/>
              <a:t>massimo</a:t>
            </a:r>
            <a:r>
              <a:rPr lang="en-GB" dirty="0"/>
              <a:t> di 4 gigabyte (GB) di </a:t>
            </a:r>
            <a:r>
              <a:rPr lang="en-GB" dirty="0" err="1"/>
              <a:t>memoria</a:t>
            </a:r>
            <a:r>
              <a:rPr lang="en-GB" dirty="0"/>
              <a:t>. In un </a:t>
            </a:r>
            <a:r>
              <a:rPr lang="en-GB" dirty="0" err="1"/>
              <a:t>sistema</a:t>
            </a:r>
            <a:r>
              <a:rPr lang="en-GB" dirty="0"/>
              <a:t> con </a:t>
            </a:r>
            <a:r>
              <a:rPr lang="en-GB" dirty="0" err="1"/>
              <a:t>una</a:t>
            </a:r>
            <a:r>
              <a:rPr lang="en-GB" dirty="0"/>
              <a:t> CPU a 64 bit, la </a:t>
            </a:r>
            <a:r>
              <a:rPr lang="en-GB" dirty="0" err="1"/>
              <a:t>capacità</a:t>
            </a:r>
            <a:r>
              <a:rPr lang="en-GB" dirty="0"/>
              <a:t> di </a:t>
            </a:r>
            <a:r>
              <a:rPr lang="en-GB" dirty="0" err="1"/>
              <a:t>indirizzamento</a:t>
            </a:r>
            <a:r>
              <a:rPr lang="en-GB" dirty="0"/>
              <a:t> </a:t>
            </a:r>
            <a:r>
              <a:rPr lang="en-GB" dirty="0" err="1"/>
              <a:t>aumenta</a:t>
            </a:r>
            <a:r>
              <a:rPr lang="en-GB" dirty="0"/>
              <a:t> </a:t>
            </a:r>
            <a:r>
              <a:rPr lang="en-GB" dirty="0" err="1"/>
              <a:t>significativamente</a:t>
            </a:r>
            <a:r>
              <a:rPr lang="en-GB" dirty="0"/>
              <a:t> a 2^64,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8982807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D4DFF549-9A62-493D-22E9-57D967B0E10B}"/>
              </a:ext>
            </a:extLst>
          </p:cNvPr>
          <p:cNvGrpSpPr/>
          <p:nvPr/>
        </p:nvGrpSpPr>
        <p:grpSpPr>
          <a:xfrm>
            <a:off x="374651" y="888274"/>
            <a:ext cx="5721350" cy="5308600"/>
            <a:chOff x="2660650" y="234950"/>
            <a:chExt cx="6870700" cy="63881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65B85BF-6308-2F52-987F-C187252F9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0650" y="234950"/>
              <a:ext cx="6870700" cy="6388100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6B823CF-80A8-E2E6-46FE-8D1009BE34F9}"/>
                </a:ext>
              </a:extLst>
            </p:cNvPr>
            <p:cNvGrpSpPr/>
            <p:nvPr/>
          </p:nvGrpSpPr>
          <p:grpSpPr>
            <a:xfrm>
              <a:off x="3722914" y="1188720"/>
              <a:ext cx="4441372" cy="1920240"/>
              <a:chOff x="3722914" y="1188720"/>
              <a:chExt cx="4441372" cy="1920240"/>
            </a:xfrm>
          </p:grpSpPr>
          <p:cxnSp>
            <p:nvCxnSpPr>
              <p:cNvPr id="7" name="Curved Connector 6">
                <a:extLst>
                  <a:ext uri="{FF2B5EF4-FFF2-40B4-BE49-F238E27FC236}">
                    <a16:creationId xmlns:a16="http://schemas.microsoft.com/office/drawing/2014/main" id="{2C49158D-5F0E-CE4C-CE49-687991BF0347}"/>
                  </a:ext>
                </a:extLst>
              </p:cNvPr>
              <p:cNvCxnSpPr/>
              <p:nvPr/>
            </p:nvCxnSpPr>
            <p:spPr>
              <a:xfrm>
                <a:off x="3879669" y="1188720"/>
                <a:ext cx="1672045" cy="391886"/>
              </a:xfrm>
              <a:prstGeom prst="curvedConnector3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Curved Connector 7">
                <a:extLst>
                  <a:ext uri="{FF2B5EF4-FFF2-40B4-BE49-F238E27FC236}">
                    <a16:creationId xmlns:a16="http://schemas.microsoft.com/office/drawing/2014/main" id="{2958C6DC-7635-C21E-44EB-00C79722F0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3865" y="1580606"/>
                <a:ext cx="1750421" cy="339634"/>
              </a:xfrm>
              <a:prstGeom prst="curvedConnector3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Curved Connector 10">
                <a:extLst>
                  <a:ext uri="{FF2B5EF4-FFF2-40B4-BE49-F238E27FC236}">
                    <a16:creationId xmlns:a16="http://schemas.microsoft.com/office/drawing/2014/main" id="{A2AC5097-5FCD-F67A-D000-0FB153BD3A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22914" y="2325189"/>
                <a:ext cx="1828800" cy="91440"/>
              </a:xfrm>
              <a:prstGeom prst="curvedConnector3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Curved Connector 13">
                <a:extLst>
                  <a:ext uri="{FF2B5EF4-FFF2-40B4-BE49-F238E27FC236}">
                    <a16:creationId xmlns:a16="http://schemas.microsoft.com/office/drawing/2014/main" id="{0C9CB48F-0A7B-498B-2D38-11A369B47F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09360" y="2325189"/>
                <a:ext cx="1737360" cy="783771"/>
              </a:xfrm>
              <a:prstGeom prst="curvedConnector3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722C3BD-B744-497F-E89D-137C849B8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329" y="1055642"/>
            <a:ext cx="4127500" cy="530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E09886A-5CA2-90C0-C00D-7E5B095FE437}"/>
              </a:ext>
            </a:extLst>
          </p:cNvPr>
          <p:cNvSpPr txBox="1"/>
          <p:nvPr/>
        </p:nvSpPr>
        <p:spPr>
          <a:xfrm>
            <a:off x="7511143" y="156754"/>
            <a:ext cx="4062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Memoria 32 byte, pagine di 4 byte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E4026B-4568-E35B-F143-328BC2D6A5BD}"/>
              </a:ext>
            </a:extLst>
          </p:cNvPr>
          <p:cNvSpPr txBox="1"/>
          <p:nvPr/>
        </p:nvSpPr>
        <p:spPr>
          <a:xfrm>
            <a:off x="6510238" y="1274600"/>
            <a:ext cx="1058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400" dirty="0"/>
              <a:t>Pagina 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0435B4-3F8C-B416-B064-747545233F8A}"/>
              </a:ext>
            </a:extLst>
          </p:cNvPr>
          <p:cNvSpPr txBox="1"/>
          <p:nvPr/>
        </p:nvSpPr>
        <p:spPr>
          <a:xfrm>
            <a:off x="6510238" y="1831301"/>
            <a:ext cx="1058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400" dirty="0"/>
              <a:t>Pagina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4820B0-60FF-F55C-E3DA-BFB534219DEC}"/>
              </a:ext>
            </a:extLst>
          </p:cNvPr>
          <p:cNvSpPr txBox="1"/>
          <p:nvPr/>
        </p:nvSpPr>
        <p:spPr>
          <a:xfrm>
            <a:off x="6557403" y="2484779"/>
            <a:ext cx="1058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400" dirty="0"/>
              <a:t>Pagina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33C94E-336D-22C9-A0C6-CEEB9D24581C}"/>
              </a:ext>
            </a:extLst>
          </p:cNvPr>
          <p:cNvSpPr txBox="1"/>
          <p:nvPr/>
        </p:nvSpPr>
        <p:spPr>
          <a:xfrm>
            <a:off x="6570927" y="3168223"/>
            <a:ext cx="1058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400" dirty="0"/>
              <a:t>Pagina 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674FE3-FECC-390C-1DC8-47193CBB2C02}"/>
              </a:ext>
            </a:extLst>
          </p:cNvPr>
          <p:cNvSpPr txBox="1"/>
          <p:nvPr/>
        </p:nvSpPr>
        <p:spPr>
          <a:xfrm>
            <a:off x="9708473" y="1274600"/>
            <a:ext cx="1058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400" dirty="0"/>
              <a:t>Frame 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98EDEB-130D-514D-15AA-F5CDD3C53A9A}"/>
              </a:ext>
            </a:extLst>
          </p:cNvPr>
          <p:cNvSpPr txBox="1"/>
          <p:nvPr/>
        </p:nvSpPr>
        <p:spPr>
          <a:xfrm>
            <a:off x="9708473" y="1831301"/>
            <a:ext cx="1058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400" dirty="0"/>
              <a:t>Frame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AD01A7-A925-63D4-0EC9-53C17581BE4B}"/>
              </a:ext>
            </a:extLst>
          </p:cNvPr>
          <p:cNvSpPr txBox="1"/>
          <p:nvPr/>
        </p:nvSpPr>
        <p:spPr>
          <a:xfrm>
            <a:off x="9755638" y="2484779"/>
            <a:ext cx="1058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400" dirty="0"/>
              <a:t>Frame 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AFCE42-C7CD-0A7E-0C6C-CEC047CB68DA}"/>
              </a:ext>
            </a:extLst>
          </p:cNvPr>
          <p:cNvSpPr txBox="1"/>
          <p:nvPr/>
        </p:nvSpPr>
        <p:spPr>
          <a:xfrm>
            <a:off x="9769162" y="3168223"/>
            <a:ext cx="1058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400" dirty="0"/>
              <a:t>Frame 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A7880D-8440-EFAC-DEF8-C5DF0E5601CD}"/>
              </a:ext>
            </a:extLst>
          </p:cNvPr>
          <p:cNvSpPr txBox="1"/>
          <p:nvPr/>
        </p:nvSpPr>
        <p:spPr>
          <a:xfrm>
            <a:off x="9755638" y="3735137"/>
            <a:ext cx="1058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400" dirty="0"/>
              <a:t>Frame 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C0FC87-0233-3B2D-7262-9E86CC99458F}"/>
              </a:ext>
            </a:extLst>
          </p:cNvPr>
          <p:cNvSpPr txBox="1"/>
          <p:nvPr/>
        </p:nvSpPr>
        <p:spPr>
          <a:xfrm>
            <a:off x="9755638" y="4328886"/>
            <a:ext cx="1058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400" dirty="0"/>
              <a:t>Frame 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DC1FD8-387C-6043-83A8-6743E8E7AA78}"/>
              </a:ext>
            </a:extLst>
          </p:cNvPr>
          <p:cNvSpPr txBox="1"/>
          <p:nvPr/>
        </p:nvSpPr>
        <p:spPr>
          <a:xfrm>
            <a:off x="9708473" y="4905137"/>
            <a:ext cx="1058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400" dirty="0"/>
              <a:t>Frame 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924A4E-0817-A816-2895-48539445DEBB}"/>
              </a:ext>
            </a:extLst>
          </p:cNvPr>
          <p:cNvSpPr txBox="1"/>
          <p:nvPr/>
        </p:nvSpPr>
        <p:spPr>
          <a:xfrm>
            <a:off x="9755638" y="5611676"/>
            <a:ext cx="1058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400" dirty="0"/>
              <a:t>Frame 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74E5B2-A265-3947-0404-1DF396A3E23C}"/>
              </a:ext>
            </a:extLst>
          </p:cNvPr>
          <p:cNvSpPr txBox="1"/>
          <p:nvPr/>
        </p:nvSpPr>
        <p:spPr>
          <a:xfrm>
            <a:off x="6193209" y="4215297"/>
            <a:ext cx="37476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 dirty="0"/>
              <a:t>Indirizzo logico 3 per il carattere ‘d’ corrisponde a fisico 23</a:t>
            </a:r>
          </a:p>
          <a:p>
            <a:endParaRPr lang="en-IT" sz="1400" dirty="0"/>
          </a:p>
          <a:p>
            <a:r>
              <a:rPr lang="en-IT" sz="1400" dirty="0"/>
              <a:t>Indirizzo logico 11 per il carattere ‘l’ corrisponde a fisico 7</a:t>
            </a:r>
          </a:p>
          <a:p>
            <a:endParaRPr lang="en-IT" sz="1400" dirty="0"/>
          </a:p>
          <a:p>
            <a:r>
              <a:rPr lang="en-IT" sz="1400" dirty="0"/>
              <a:t>Come facciamo a tradurre indirizzi logici in fisici? Abbiamo bisogno di hardware apposito!</a:t>
            </a:r>
          </a:p>
          <a:p>
            <a:pPr algn="ctr"/>
            <a:endParaRPr lang="en-IT" sz="1400" dirty="0"/>
          </a:p>
        </p:txBody>
      </p:sp>
    </p:spTree>
    <p:extLst>
      <p:ext uri="{BB962C8B-B14F-4D97-AF65-F5344CB8AC3E}">
        <p14:creationId xmlns:p14="http://schemas.microsoft.com/office/powerpoint/2010/main" val="15927145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4181E-F4D1-340E-95B4-A73D2C86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MMU e paginazione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870DE6-5123-55C9-4CD3-59F35D31DD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01199" y="424543"/>
            <a:ext cx="6172200" cy="454264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8615CB-66B7-E2B1-CF88-1EF08C3CE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IT" dirty="0"/>
              <a:t>L’indirizzo logico generato dalla CPU viene suddiviso in </a:t>
            </a:r>
          </a:p>
          <a:p>
            <a:pPr lvl="1"/>
            <a:r>
              <a:rPr lang="en-IT" b="1" dirty="0"/>
              <a:t>numero di pagina </a:t>
            </a:r>
            <a:r>
              <a:rPr lang="en-IT" dirty="0"/>
              <a:t>usato come indice nella tabella delle pagine che contiene il frame associato</a:t>
            </a:r>
          </a:p>
          <a:p>
            <a:pPr lvl="1"/>
            <a:r>
              <a:rPr lang="en-GB" b="1" dirty="0" err="1"/>
              <a:t>scostamento</a:t>
            </a:r>
            <a:r>
              <a:rPr lang="en-GB" b="1" dirty="0"/>
              <a:t> di </a:t>
            </a:r>
            <a:r>
              <a:rPr lang="en-GB" b="1" dirty="0" err="1"/>
              <a:t>pagina</a:t>
            </a:r>
            <a:r>
              <a:rPr lang="en-GB" b="1" dirty="0"/>
              <a:t> </a:t>
            </a:r>
            <a:r>
              <a:rPr lang="en-GB" dirty="0" err="1"/>
              <a:t>all’interno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pagina</a:t>
            </a:r>
            <a:r>
              <a:rPr lang="en-GB" dirty="0"/>
              <a:t> e </a:t>
            </a:r>
            <a:r>
              <a:rPr lang="en-GB" dirty="0" err="1"/>
              <a:t>permette</a:t>
            </a:r>
            <a:r>
              <a:rPr lang="en-GB" dirty="0"/>
              <a:t> di </a:t>
            </a:r>
            <a:r>
              <a:rPr lang="en-GB" dirty="0" err="1"/>
              <a:t>definire</a:t>
            </a:r>
            <a:r>
              <a:rPr lang="en-GB" dirty="0"/>
              <a:t> </a:t>
            </a:r>
            <a:r>
              <a:rPr lang="en-GB" dirty="0" err="1"/>
              <a:t>l’indirizzo</a:t>
            </a:r>
            <a:r>
              <a:rPr lang="en-GB" dirty="0"/>
              <a:t> </a:t>
            </a:r>
            <a:r>
              <a:rPr lang="en-GB" dirty="0" err="1"/>
              <a:t>fisico</a:t>
            </a:r>
            <a:r>
              <a:rPr lang="en-GB" dirty="0"/>
              <a:t> in </a:t>
            </a:r>
            <a:r>
              <a:rPr lang="en-GB" dirty="0" err="1"/>
              <a:t>memoria</a:t>
            </a:r>
            <a:endParaRPr lang="en-GB" dirty="0"/>
          </a:p>
          <a:p>
            <a:pPr marL="0" indent="0"/>
            <a:r>
              <a:rPr lang="en-IT" dirty="0"/>
              <a:t>La dimensione di una pagina è sempre una potenza di 2 per semplificare la traduzione degli indirizzi</a:t>
            </a:r>
          </a:p>
          <a:p>
            <a:pPr marL="0" indent="0">
              <a:buNone/>
            </a:pPr>
            <a:r>
              <a:rPr lang="en-IT" dirty="0"/>
              <a:t>Se lo spazio di indirizzamento è 2</a:t>
            </a:r>
            <a:r>
              <a:rPr lang="en-IT" baseline="30000" dirty="0"/>
              <a:t>m</a:t>
            </a:r>
            <a:r>
              <a:rPr lang="en-IT" dirty="0"/>
              <a:t> pagine e ogni pagina occupa 2</a:t>
            </a:r>
            <a:r>
              <a:rPr lang="en-IT" baseline="30000" dirty="0"/>
              <a:t>n </a:t>
            </a:r>
            <a:r>
              <a:rPr lang="en-IT" dirty="0"/>
              <a:t>allora m-n bit indicano la pagina, n bit lo scostamento</a:t>
            </a:r>
          </a:p>
          <a:p>
            <a:pPr marL="0" indent="0">
              <a:buNone/>
            </a:pPr>
            <a:r>
              <a:rPr lang="en-IT" dirty="0"/>
              <a:t>Per esempio indirizzo a 8 bit e 2 bit per numero pagina </a:t>
            </a:r>
          </a:p>
          <a:p>
            <a:pPr marL="0" indent="0">
              <a:buNone/>
            </a:pPr>
            <a:r>
              <a:rPr lang="en-IT" dirty="0"/>
              <a:t>m 8-6= 2 quindi 2</a:t>
            </a:r>
            <a:r>
              <a:rPr lang="en-IT" baseline="30000" dirty="0"/>
              <a:t>2</a:t>
            </a:r>
            <a:r>
              <a:rPr lang="en-IT" dirty="0"/>
              <a:t> pagine 4 pagine</a:t>
            </a:r>
          </a:p>
          <a:p>
            <a:pPr marL="0" indent="0">
              <a:buNone/>
            </a:pPr>
            <a:r>
              <a:rPr lang="en-IT" dirty="0"/>
              <a:t>n 2</a:t>
            </a:r>
            <a:r>
              <a:rPr lang="en-IT" baseline="30000" dirty="0"/>
              <a:t>6 </a:t>
            </a:r>
            <a:r>
              <a:rPr lang="en-IT" dirty="0"/>
              <a:t> = 64 byte per pagina </a:t>
            </a:r>
            <a:endParaRPr lang="en-IT" baseline="30000" dirty="0"/>
          </a:p>
          <a:p>
            <a:pPr marL="457200" lvl="1" indent="0">
              <a:buNone/>
            </a:pPr>
            <a:endParaRPr lang="en-IT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1119B8-46DE-E519-EEF6-581F2EC07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537" y="5529371"/>
            <a:ext cx="1854925" cy="6792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0621A1-2E75-C9FF-1FA7-CE12547157BF}"/>
              </a:ext>
            </a:extLst>
          </p:cNvPr>
          <p:cNvSpPr txBox="1"/>
          <p:nvPr/>
        </p:nvSpPr>
        <p:spPr>
          <a:xfrm>
            <a:off x="7589520" y="5103674"/>
            <a:ext cx="40233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 dirty="0"/>
              <a:t>La paginazione è una forma di rilocazione dinamica: a ogni indirizzo logico l’architettura di paginazione fa corrispondere un indirizzo fisico. L’uso della tabella delle pagine è simile all’uso dei registri di base e limite</a:t>
            </a:r>
          </a:p>
          <a:p>
            <a:r>
              <a:rPr lang="en-IT" sz="1400" dirty="0"/>
              <a:t>Si evita la frammentazione ESTERNA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12C02B-FC0D-F46E-1FCE-0A90AE1E5695}"/>
              </a:ext>
            </a:extLst>
          </p:cNvPr>
          <p:cNvSpPr txBox="1"/>
          <p:nvPr/>
        </p:nvSpPr>
        <p:spPr>
          <a:xfrm>
            <a:off x="4108269" y="6318988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In generale 2</a:t>
            </a:r>
            <a:r>
              <a:rPr lang="en-IT" baseline="30000" dirty="0"/>
              <a:t>m-n</a:t>
            </a:r>
            <a:r>
              <a:rPr lang="en-IT" dirty="0"/>
              <a:t> blocchi di 2</a:t>
            </a:r>
            <a:r>
              <a:rPr lang="en-IT" baseline="30000" dirty="0"/>
              <a:t>n</a:t>
            </a:r>
            <a:r>
              <a:rPr lang="en-IT" dirty="0"/>
              <a:t>  byte</a:t>
            </a:r>
          </a:p>
        </p:txBody>
      </p:sp>
    </p:spTree>
    <p:extLst>
      <p:ext uri="{BB962C8B-B14F-4D97-AF65-F5344CB8AC3E}">
        <p14:creationId xmlns:p14="http://schemas.microsoft.com/office/powerpoint/2010/main" val="387069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8AC947-7B7D-A42D-F64F-5732D5A9A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Tabella dei Blocchi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35ABDE8-502B-91B2-8B71-A04B2A797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83188" y="2035026"/>
            <a:ext cx="6172200" cy="2778422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08B5F69-095B-EA8D-3782-9FEF21FBA85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T" dirty="0"/>
              <a:t>SO mantiene anche una</a:t>
            </a:r>
            <a:r>
              <a:rPr lang="en-IT" b="1" dirty="0"/>
              <a:t> tabella dei blocchi (frame, blocchi fisici)</a:t>
            </a:r>
          </a:p>
          <a:p>
            <a:r>
              <a:rPr lang="en-IT" dirty="0"/>
              <a:t>La tabella dei frame contiene un elemento per ogni frame e indica se questo è libero, allocato e (se allocato) a quale pagina di quale processo/</a:t>
            </a:r>
            <a:r>
              <a:rPr lang="en-GB" dirty="0"/>
              <a:t>I</a:t>
            </a:r>
            <a:endParaRPr lang="en-IT" dirty="0"/>
          </a:p>
          <a:p>
            <a:r>
              <a:rPr lang="en-IT" dirty="0"/>
              <a:t>Quando si deve eseguire un processo, SO esamina la sua dimensione espressa in pagine</a:t>
            </a:r>
          </a:p>
          <a:p>
            <a:r>
              <a:rPr lang="en-IT" dirty="0"/>
              <a:t>SO  consulta tabella dei blocchi e crea la tabella delle pagine per il nuovo processo e inizia a caricare il primo blocco di memoria libero per la prima pagina nella tabella delle pagine</a:t>
            </a:r>
          </a:p>
          <a:p>
            <a:endParaRPr lang="en-IT" dirty="0"/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1969259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B57BB5-3502-90BD-D6F6-D19ABBB3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Paginazione considerazioni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3094AE-B339-E0E4-20CA-4D8D2EE58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T" dirty="0"/>
              <a:t>Implementa automaticamente la forma di protezione</a:t>
            </a:r>
          </a:p>
          <a:p>
            <a:r>
              <a:rPr lang="en-IT" dirty="0"/>
              <a:t>No frammentazione sterna, si interna</a:t>
            </a:r>
          </a:p>
          <a:p>
            <a:pPr lvl="1"/>
            <a:r>
              <a:rPr lang="en-GB" dirty="0"/>
              <a:t>L</a:t>
            </a:r>
            <a:r>
              <a:rPr lang="en-IT" dirty="0"/>
              <a:t>’ultimo frame non è completamente utilizzato</a:t>
            </a:r>
          </a:p>
          <a:p>
            <a:pPr lvl="1"/>
            <a:r>
              <a:rPr lang="en-GB" dirty="0"/>
              <a:t>C</a:t>
            </a:r>
            <a:r>
              <a:rPr lang="en-IT" dirty="0"/>
              <a:t>aso pessimo: ho multiplo dimensione pagina + 1 byte</a:t>
            </a:r>
          </a:p>
          <a:p>
            <a:pPr lvl="1"/>
            <a:r>
              <a:rPr lang="en-IT" dirty="0"/>
              <a:t>Pagine più grandi maggiore frammentazione interna, ma tabelle delle pagine più piccole</a:t>
            </a:r>
          </a:p>
          <a:p>
            <a:pPr lvl="1"/>
            <a:r>
              <a:rPr lang="en-IT" dirty="0"/>
              <a:t>Pagine più piccole minore frammentazione interna, ma tabelle delle pagina più grandi</a:t>
            </a:r>
          </a:p>
        </p:txBody>
      </p:sp>
    </p:spTree>
    <p:extLst>
      <p:ext uri="{BB962C8B-B14F-4D97-AF65-F5344CB8AC3E}">
        <p14:creationId xmlns:p14="http://schemas.microsoft.com/office/powerpoint/2010/main" val="40071009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A8953-317C-F1CC-3564-7FE7B245E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Accesso tabella delle pagine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147203-19F6-BA58-4C7E-CB0FCBDC8A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T" dirty="0"/>
              <a:t>La tabella delle pagine risiede in memoria centrale</a:t>
            </a:r>
          </a:p>
          <a:p>
            <a:r>
              <a:rPr lang="en-IT" dirty="0"/>
              <a:t>Un registro CPU identifica la tabella in memoria</a:t>
            </a:r>
          </a:p>
          <a:p>
            <a:r>
              <a:rPr lang="en-IT" dirty="0"/>
              <a:t>Context switch: dispatcher aggiorna questo registro</a:t>
            </a:r>
          </a:p>
          <a:p>
            <a:r>
              <a:rPr lang="en-IT" dirty="0"/>
              <a:t>Però così servono 2 accessi in memoria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9FFC3BD-2EF9-EB77-9812-E4451EE825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890345"/>
            <a:ext cx="5181600" cy="2221897"/>
          </a:xfrm>
        </p:spPr>
      </p:pic>
    </p:spTree>
    <p:extLst>
      <p:ext uri="{BB962C8B-B14F-4D97-AF65-F5344CB8AC3E}">
        <p14:creationId xmlns:p14="http://schemas.microsoft.com/office/powerpoint/2010/main" val="28422358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B0647-B9F4-DBAF-1909-9762AFC2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</a:t>
            </a:r>
            <a:r>
              <a:rPr lang="en-IT" dirty="0"/>
              <a:t>ltro support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D9D74-9BDD-17B8-61FE-0B33286817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T" dirty="0"/>
              <a:t>Vengono usati dei registri associativi detti TLB (translation look-aside buffer) per memorizzare una parte della tabella delle pagine</a:t>
            </a:r>
          </a:p>
          <a:p>
            <a:r>
              <a:rPr lang="en-IT" dirty="0"/>
              <a:t>Context switch: sono caricati dal dispatcher</a:t>
            </a:r>
          </a:p>
          <a:p>
            <a:r>
              <a:rPr lang="en-GB" dirty="0"/>
              <a:t>S</a:t>
            </a:r>
            <a:r>
              <a:rPr lang="en-IT" dirty="0"/>
              <a:t>ono nella MMU o nella CPU, molto veloci e costosi</a:t>
            </a:r>
          </a:p>
          <a:p>
            <a:r>
              <a:rPr lang="en-IT" dirty="0"/>
              <a:t>Se p nel registro associativo bene, altrimenti si fa un riferimento alla tabella delle pagine in memoria</a:t>
            </a:r>
          </a:p>
          <a:p>
            <a:r>
              <a:rPr lang="en-IT" dirty="0"/>
              <a:t>Su questo ci sono dei calcoli sui tempi di accesso basati su TLB miss e hit ratio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58CBAC-5D67-5B93-080C-C4AE7BE798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45449"/>
            <a:ext cx="5181600" cy="391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4765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56CBB7-BD8E-1036-952C-754B99A87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59" y="449446"/>
            <a:ext cx="5303520" cy="28744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B7A952-BC24-AD11-8C1C-D3433CDC8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023" y="511587"/>
            <a:ext cx="4673275" cy="27501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0D51BA-8AD0-ED7D-83EC-5A866F031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189" y="3817561"/>
            <a:ext cx="4008236" cy="259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591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B0A7-E9CF-44E7-EEB4-1395064DA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Paginazione e condivisione codice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84D2-BC9D-7137-F45D-6EF2E66E2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547949" cy="3811588"/>
          </a:xfrm>
        </p:spPr>
        <p:txBody>
          <a:bodyPr>
            <a:noAutofit/>
          </a:bodyPr>
          <a:lstStyle/>
          <a:p>
            <a:r>
              <a:rPr lang="en-IT" sz="1400" dirty="0"/>
              <a:t>Paginazione permette di condividere codice (se codice puro o rientrante)</a:t>
            </a:r>
          </a:p>
          <a:p>
            <a:pPr lvl="1"/>
            <a:r>
              <a:rPr lang="en-GB" sz="1200" dirty="0"/>
              <a:t>U</a:t>
            </a:r>
            <a:r>
              <a:rPr lang="en-IT" sz="1200" dirty="0"/>
              <a:t>na copia di codice sola lettura (text editor, compilatori, finestre) o il codice di una libreria dinamica usata contemporaneamente da più processi</a:t>
            </a:r>
          </a:p>
          <a:p>
            <a:pPr lvl="1"/>
            <a:r>
              <a:rPr lang="en-GB" sz="1200" dirty="0"/>
              <a:t>C</a:t>
            </a:r>
            <a:r>
              <a:rPr lang="en-IT" sz="1200" dirty="0"/>
              <a:t>iascun processo mantiene una copia dei dati privata</a:t>
            </a:r>
          </a:p>
          <a:p>
            <a:r>
              <a:rPr lang="en-GB" sz="1600" i="1" dirty="0">
                <a:solidFill>
                  <a:srgbClr val="292934"/>
                </a:solidFill>
                <a:effectLst/>
                <a:latin typeface="Helvetica" pitchFamily="2" charset="0"/>
              </a:rPr>
              <a:t>Il </a:t>
            </a:r>
            <a:r>
              <a:rPr lang="en-GB" sz="1600" i="1" dirty="0" err="1">
                <a:solidFill>
                  <a:srgbClr val="292934"/>
                </a:solidFill>
                <a:effectLst/>
                <a:latin typeface="Helvetica" pitchFamily="2" charset="0"/>
              </a:rPr>
              <a:t>codice</a:t>
            </a:r>
            <a:r>
              <a:rPr lang="en-GB" sz="1600" i="1" dirty="0">
                <a:solidFill>
                  <a:srgbClr val="292934"/>
                </a:solidFill>
                <a:effectLst/>
                <a:latin typeface="Helvetica" pitchFamily="2" charset="0"/>
              </a:rPr>
              <a:t> </a:t>
            </a:r>
            <a:r>
              <a:rPr lang="en-GB" sz="1600" i="1" dirty="0" err="1">
                <a:solidFill>
                  <a:srgbClr val="292934"/>
                </a:solidFill>
                <a:effectLst/>
                <a:latin typeface="Helvetica" pitchFamily="2" charset="0"/>
              </a:rPr>
              <a:t>condiviso</a:t>
            </a:r>
            <a:r>
              <a:rPr lang="en-GB" sz="1600" i="1" dirty="0">
                <a:solidFill>
                  <a:srgbClr val="292934"/>
                </a:solidFill>
                <a:effectLst/>
                <a:latin typeface="Helvetica" pitchFamily="2" charset="0"/>
              </a:rPr>
              <a:t> </a:t>
            </a:r>
            <a:r>
              <a:rPr lang="en-GB" sz="1600" i="1" dirty="0" err="1">
                <a:solidFill>
                  <a:srgbClr val="292934"/>
                </a:solidFill>
                <a:effectLst/>
                <a:latin typeface="Helvetica" pitchFamily="2" charset="0"/>
              </a:rPr>
              <a:t>deve</a:t>
            </a:r>
            <a:r>
              <a:rPr lang="en-GB" sz="1600" i="1" dirty="0">
                <a:solidFill>
                  <a:srgbClr val="292934"/>
                </a:solidFill>
                <a:effectLst/>
                <a:latin typeface="Helvetica" pitchFamily="2" charset="0"/>
              </a:rPr>
              <a:t> </a:t>
            </a:r>
            <a:r>
              <a:rPr lang="en-GB" sz="1600" i="1" dirty="0" err="1">
                <a:solidFill>
                  <a:srgbClr val="292934"/>
                </a:solidFill>
                <a:effectLst/>
                <a:latin typeface="Helvetica" pitchFamily="2" charset="0"/>
              </a:rPr>
              <a:t>apparire</a:t>
            </a:r>
            <a:r>
              <a:rPr lang="en-GB" sz="1600" i="1" dirty="0">
                <a:solidFill>
                  <a:srgbClr val="292934"/>
                </a:solidFill>
                <a:effectLst/>
                <a:latin typeface="Helvetica" pitchFamily="2" charset="0"/>
              </a:rPr>
              <a:t> </a:t>
            </a:r>
            <a:r>
              <a:rPr lang="en-GB" sz="1600" i="1" dirty="0" err="1">
                <a:solidFill>
                  <a:srgbClr val="292934"/>
                </a:solidFill>
                <a:effectLst/>
                <a:latin typeface="Helvetica" pitchFamily="2" charset="0"/>
              </a:rPr>
              <a:t>nella</a:t>
            </a:r>
            <a:r>
              <a:rPr lang="en-GB" sz="1600" i="1" dirty="0">
                <a:solidFill>
                  <a:srgbClr val="292934"/>
                </a:solidFill>
                <a:effectLst/>
                <a:latin typeface="Helvetica" pitchFamily="2" charset="0"/>
              </a:rPr>
              <a:t> </a:t>
            </a:r>
            <a:r>
              <a:rPr lang="en-GB" sz="1600" i="1" dirty="0" err="1">
                <a:solidFill>
                  <a:srgbClr val="292934"/>
                </a:solidFill>
                <a:effectLst/>
                <a:latin typeface="Helvetica" pitchFamily="2" charset="0"/>
              </a:rPr>
              <a:t>stessa</a:t>
            </a:r>
            <a:r>
              <a:rPr lang="en-GB" sz="1600" i="1" dirty="0">
                <a:solidFill>
                  <a:srgbClr val="292934"/>
                </a:solidFill>
                <a:effectLst/>
                <a:latin typeface="Helvetica" pitchFamily="2" charset="0"/>
              </a:rPr>
              <a:t> </a:t>
            </a:r>
            <a:r>
              <a:rPr lang="en-GB" sz="1600" i="1" dirty="0" err="1">
                <a:solidFill>
                  <a:srgbClr val="292934"/>
                </a:solidFill>
                <a:effectLst/>
                <a:latin typeface="Helvetica" pitchFamily="2" charset="0"/>
              </a:rPr>
              <a:t>posizione</a:t>
            </a:r>
            <a:r>
              <a:rPr lang="en-GB" sz="1600" i="1" dirty="0">
                <a:solidFill>
                  <a:srgbClr val="292934"/>
                </a:solidFill>
                <a:effectLst/>
                <a:latin typeface="Helvetica" pitchFamily="2" charset="0"/>
              </a:rPr>
              <a:t> </a:t>
            </a:r>
            <a:r>
              <a:rPr lang="en-GB" sz="1600" i="1" dirty="0" err="1">
                <a:solidFill>
                  <a:srgbClr val="292934"/>
                </a:solidFill>
                <a:effectLst/>
                <a:latin typeface="Helvetica" pitchFamily="2" charset="0"/>
              </a:rPr>
              <a:t>dello</a:t>
            </a:r>
            <a:r>
              <a:rPr lang="en-GB" sz="1600" i="1" dirty="0">
                <a:solidFill>
                  <a:srgbClr val="292934"/>
                </a:solidFill>
                <a:effectLst/>
                <a:latin typeface="Helvetica" pitchFamily="2" charset="0"/>
              </a:rPr>
              <a:t> </a:t>
            </a:r>
            <a:r>
              <a:rPr lang="en-GB" sz="1600" i="1" dirty="0" err="1">
                <a:solidFill>
                  <a:srgbClr val="292934"/>
                </a:solidFill>
                <a:effectLst/>
                <a:latin typeface="Helvetica" pitchFamily="2" charset="0"/>
              </a:rPr>
              <a:t>spazio</a:t>
            </a:r>
            <a:r>
              <a:rPr lang="en-GB" sz="1600" i="1" dirty="0">
                <a:solidFill>
                  <a:srgbClr val="292934"/>
                </a:solidFill>
                <a:effectLst/>
                <a:latin typeface="Helvetica" pitchFamily="2" charset="0"/>
              </a:rPr>
              <a:t> </a:t>
            </a:r>
            <a:r>
              <a:rPr lang="en-GB" sz="1600" i="1" dirty="0" err="1">
                <a:solidFill>
                  <a:srgbClr val="292934"/>
                </a:solidFill>
                <a:effectLst/>
                <a:latin typeface="Helvetica" pitchFamily="2" charset="0"/>
              </a:rPr>
              <a:t>diindirizzamento</a:t>
            </a:r>
            <a:r>
              <a:rPr lang="en-GB" sz="1600" i="1" dirty="0">
                <a:solidFill>
                  <a:srgbClr val="292934"/>
                </a:solidFill>
                <a:effectLst/>
                <a:latin typeface="Helvetica" pitchFamily="2" charset="0"/>
              </a:rPr>
              <a:t> </a:t>
            </a:r>
            <a:r>
              <a:rPr lang="en-GB" sz="1600" i="1" dirty="0" err="1">
                <a:solidFill>
                  <a:srgbClr val="292934"/>
                </a:solidFill>
                <a:effectLst/>
                <a:latin typeface="Helvetica" pitchFamily="2" charset="0"/>
              </a:rPr>
              <a:t>logico</a:t>
            </a:r>
            <a:r>
              <a:rPr lang="en-GB" sz="1600" i="1" dirty="0">
                <a:solidFill>
                  <a:srgbClr val="292934"/>
                </a:solidFill>
                <a:effectLst/>
                <a:latin typeface="Helvetica" pitchFamily="2" charset="0"/>
              </a:rPr>
              <a:t> di tutti </a:t>
            </a:r>
            <a:r>
              <a:rPr lang="en-GB" sz="1600" i="1" dirty="0" err="1">
                <a:solidFill>
                  <a:srgbClr val="292934"/>
                </a:solidFill>
                <a:effectLst/>
                <a:latin typeface="Helvetica" pitchFamily="2" charset="0"/>
              </a:rPr>
              <a:t>i</a:t>
            </a:r>
            <a:r>
              <a:rPr lang="en-GB" sz="1600" i="1" dirty="0">
                <a:solidFill>
                  <a:srgbClr val="292934"/>
                </a:solidFill>
                <a:effectLst/>
                <a:latin typeface="Helvetica" pitchFamily="2" charset="0"/>
              </a:rPr>
              <a:t> </a:t>
            </a:r>
            <a:r>
              <a:rPr lang="en-GB" sz="1600" i="1" dirty="0" err="1">
                <a:solidFill>
                  <a:srgbClr val="292934"/>
                </a:solidFill>
                <a:effectLst/>
                <a:latin typeface="Helvetica" pitchFamily="2" charset="0"/>
              </a:rPr>
              <a:t>processi</a:t>
            </a:r>
            <a:endParaRPr lang="en-GB" sz="1600" i="1" dirty="0">
              <a:solidFill>
                <a:srgbClr val="292934"/>
              </a:solidFill>
              <a:effectLst/>
              <a:latin typeface="Helvetica" pitchFamily="2" charset="0"/>
            </a:endParaRPr>
          </a:p>
          <a:p>
            <a:r>
              <a:rPr lang="en-GB" i="1" dirty="0">
                <a:solidFill>
                  <a:srgbClr val="292934"/>
                </a:solidFill>
                <a:effectLst/>
                <a:latin typeface="Helvetica" pitchFamily="2" charset="0"/>
              </a:rPr>
              <a:t>Le </a:t>
            </a:r>
            <a:r>
              <a:rPr lang="en-GB" i="1" dirty="0" err="1">
                <a:solidFill>
                  <a:srgbClr val="292934"/>
                </a:solidFill>
                <a:effectLst/>
                <a:latin typeface="Helvetica" pitchFamily="2" charset="0"/>
              </a:rPr>
              <a:t>pagine</a:t>
            </a:r>
            <a:r>
              <a:rPr lang="en-GB" i="1" dirty="0">
                <a:solidFill>
                  <a:srgbClr val="292934"/>
                </a:solidFill>
                <a:effectLst/>
                <a:latin typeface="Helvetica" pitchFamily="2" charset="0"/>
              </a:rPr>
              <a:t> per il </a:t>
            </a:r>
            <a:r>
              <a:rPr lang="en-GB" i="1" dirty="0" err="1">
                <a:solidFill>
                  <a:srgbClr val="292934"/>
                </a:solidFill>
                <a:effectLst/>
                <a:latin typeface="Helvetica" pitchFamily="2" charset="0"/>
              </a:rPr>
              <a:t>codice</a:t>
            </a:r>
            <a:r>
              <a:rPr lang="en-GB" i="1" dirty="0">
                <a:solidFill>
                  <a:srgbClr val="292934"/>
                </a:solidFill>
                <a:effectLst/>
                <a:latin typeface="Helvetica" pitchFamily="2" charset="0"/>
              </a:rPr>
              <a:t> </a:t>
            </a:r>
            <a:r>
              <a:rPr lang="en-GB" i="1" dirty="0" err="1">
                <a:solidFill>
                  <a:srgbClr val="292934"/>
                </a:solidFill>
                <a:effectLst/>
                <a:latin typeface="Helvetica" pitchFamily="2" charset="0"/>
              </a:rPr>
              <a:t>privato</a:t>
            </a:r>
            <a:r>
              <a:rPr lang="en-GB" i="1" dirty="0">
                <a:solidFill>
                  <a:srgbClr val="292934"/>
                </a:solidFill>
                <a:effectLst/>
                <a:latin typeface="Helvetica" pitchFamily="2" charset="0"/>
              </a:rPr>
              <a:t> ed </a:t>
            </a:r>
            <a:r>
              <a:rPr lang="en-GB" i="1" dirty="0" err="1">
                <a:solidFill>
                  <a:srgbClr val="292934"/>
                </a:solidFill>
                <a:effectLst/>
                <a:latin typeface="Helvetica" pitchFamily="2" charset="0"/>
              </a:rPr>
              <a:t>i</a:t>
            </a:r>
            <a:r>
              <a:rPr lang="en-GB" i="1" dirty="0">
                <a:solidFill>
                  <a:srgbClr val="292934"/>
                </a:solidFill>
                <a:effectLst/>
                <a:latin typeface="Helvetica" pitchFamily="2" charset="0"/>
              </a:rPr>
              <a:t> </a:t>
            </a:r>
            <a:r>
              <a:rPr lang="en-GB" i="1" dirty="0" err="1">
                <a:solidFill>
                  <a:srgbClr val="292934"/>
                </a:solidFill>
                <a:effectLst/>
                <a:latin typeface="Helvetica" pitchFamily="2" charset="0"/>
              </a:rPr>
              <a:t>dati</a:t>
            </a:r>
            <a:r>
              <a:rPr lang="en-GB" i="1" dirty="0">
                <a:solidFill>
                  <a:srgbClr val="292934"/>
                </a:solidFill>
                <a:effectLst/>
                <a:latin typeface="Helvetica" pitchFamily="2" charset="0"/>
              </a:rPr>
              <a:t> </a:t>
            </a:r>
            <a:r>
              <a:rPr lang="en-GB" i="1" dirty="0" err="1">
                <a:solidFill>
                  <a:srgbClr val="292934"/>
                </a:solidFill>
                <a:effectLst/>
                <a:latin typeface="Helvetica" pitchFamily="2" charset="0"/>
              </a:rPr>
              <a:t>possono</a:t>
            </a:r>
            <a:r>
              <a:rPr lang="en-GB" i="1" dirty="0">
                <a:solidFill>
                  <a:srgbClr val="292934"/>
                </a:solidFill>
                <a:effectLst/>
                <a:latin typeface="Helvetica" pitchFamily="2" charset="0"/>
              </a:rPr>
              <a:t> </a:t>
            </a:r>
            <a:r>
              <a:rPr lang="en-GB" i="1" dirty="0" err="1">
                <a:solidFill>
                  <a:srgbClr val="292934"/>
                </a:solidFill>
                <a:effectLst/>
                <a:latin typeface="Helvetica" pitchFamily="2" charset="0"/>
              </a:rPr>
              <a:t>apparire</a:t>
            </a:r>
            <a:r>
              <a:rPr lang="en-GB" i="1" dirty="0">
                <a:solidFill>
                  <a:srgbClr val="292934"/>
                </a:solidFill>
                <a:effectLst/>
                <a:latin typeface="Helvetica" pitchFamily="2" charset="0"/>
              </a:rPr>
              <a:t> </a:t>
            </a:r>
            <a:r>
              <a:rPr lang="en-GB" i="1" dirty="0" err="1">
                <a:solidFill>
                  <a:srgbClr val="292934"/>
                </a:solidFill>
                <a:effectLst/>
                <a:latin typeface="Helvetica" pitchFamily="2" charset="0"/>
              </a:rPr>
              <a:t>ovunque</a:t>
            </a:r>
            <a:r>
              <a:rPr lang="en-GB" i="1" dirty="0">
                <a:solidFill>
                  <a:srgbClr val="292934"/>
                </a:solidFill>
                <a:effectLst/>
                <a:latin typeface="Helvetica" pitchFamily="2" charset="0"/>
              </a:rPr>
              <a:t> </a:t>
            </a:r>
            <a:r>
              <a:rPr lang="en-GB" i="1" dirty="0" err="1">
                <a:solidFill>
                  <a:srgbClr val="292934"/>
                </a:solidFill>
                <a:effectLst/>
                <a:latin typeface="Helvetica" pitchFamily="2" charset="0"/>
              </a:rPr>
              <a:t>nello</a:t>
            </a:r>
            <a:r>
              <a:rPr lang="en-GB" i="1" dirty="0">
                <a:solidFill>
                  <a:srgbClr val="292934"/>
                </a:solidFill>
                <a:effectLst/>
                <a:latin typeface="Helvetica" pitchFamily="2" charset="0"/>
              </a:rPr>
              <a:t> </a:t>
            </a:r>
            <a:r>
              <a:rPr lang="en-GB" i="1" dirty="0" err="1">
                <a:solidFill>
                  <a:srgbClr val="292934"/>
                </a:solidFill>
                <a:effectLst/>
                <a:latin typeface="Helvetica" pitchFamily="2" charset="0"/>
              </a:rPr>
              <a:t>spazio</a:t>
            </a:r>
            <a:r>
              <a:rPr lang="en-GB" i="1" dirty="0">
                <a:solidFill>
                  <a:srgbClr val="292934"/>
                </a:solidFill>
                <a:effectLst/>
                <a:latin typeface="Helvetica" pitchFamily="2" charset="0"/>
              </a:rPr>
              <a:t> di</a:t>
            </a:r>
            <a:r>
              <a:rPr lang="en-GB" dirty="0">
                <a:solidFill>
                  <a:srgbClr val="292934"/>
                </a:solidFill>
                <a:latin typeface="Helvetica" pitchFamily="2" charset="0"/>
              </a:rPr>
              <a:t> </a:t>
            </a:r>
            <a:r>
              <a:rPr lang="en-GB" i="1" dirty="0" err="1">
                <a:solidFill>
                  <a:srgbClr val="292934"/>
                </a:solidFill>
                <a:effectLst/>
                <a:latin typeface="Helvetica" pitchFamily="2" charset="0"/>
              </a:rPr>
              <a:t>indirizzamento</a:t>
            </a:r>
            <a:r>
              <a:rPr lang="en-GB" i="1" dirty="0">
                <a:solidFill>
                  <a:srgbClr val="292934"/>
                </a:solidFill>
                <a:effectLst/>
                <a:latin typeface="Helvetica" pitchFamily="2" charset="0"/>
              </a:rPr>
              <a:t> </a:t>
            </a:r>
            <a:r>
              <a:rPr lang="en-GB" i="1" dirty="0" err="1">
                <a:solidFill>
                  <a:srgbClr val="292934"/>
                </a:solidFill>
                <a:effectLst/>
                <a:latin typeface="Helvetica" pitchFamily="2" charset="0"/>
              </a:rPr>
              <a:t>logico</a:t>
            </a:r>
            <a:endParaRPr lang="en-GB" dirty="0">
              <a:solidFill>
                <a:srgbClr val="292934"/>
              </a:solidFill>
              <a:effectLst/>
              <a:latin typeface="Helvetica" pitchFamily="2" charset="0"/>
            </a:endParaRPr>
          </a:p>
          <a:p>
            <a:endParaRPr lang="en-GB" sz="1600" dirty="0">
              <a:solidFill>
                <a:srgbClr val="292934"/>
              </a:solidFill>
              <a:effectLst/>
              <a:latin typeface="Helvetica" pitchFamily="2" charset="0"/>
            </a:endParaRPr>
          </a:p>
          <a:p>
            <a:pPr lvl="1"/>
            <a:endParaRPr lang="en-IT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B34973-F691-CDD9-CE26-F786B6CFD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029" y="1689894"/>
            <a:ext cx="53467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9683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12306-8FD7-D5E6-9313-B5A66DB88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Bit di validità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B56C26-CC57-F20F-A33E-D8352C1CDD7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T" sz="1600" dirty="0"/>
              <a:t>Serve un bit di validità nella tabella delle pagine associato da ogni elemento</a:t>
            </a:r>
          </a:p>
          <a:p>
            <a:r>
              <a:rPr lang="en-GB" sz="1600" dirty="0"/>
              <a:t>V</a:t>
            </a:r>
            <a:r>
              <a:rPr lang="en-IT" sz="1600" dirty="0"/>
              <a:t>alido: indica che il frame è nello spazio di indirizzi</a:t>
            </a:r>
          </a:p>
          <a:p>
            <a:r>
              <a:rPr lang="en-GB" sz="1600" dirty="0"/>
              <a:t>N</a:t>
            </a:r>
            <a:r>
              <a:rPr lang="en-IT" sz="1600" dirty="0"/>
              <a:t>on valido: indica che il frame non è nello spazio di indirizzi</a:t>
            </a:r>
          </a:p>
          <a:p>
            <a:endParaRPr lang="en-IT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B8A0FE1E-5BCD-E48F-5979-9E2CA5362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0812" y="987425"/>
            <a:ext cx="5436951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9857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7A6A69-2B62-FB0F-5A7F-5E659414D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Codice rientrante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72E784-6968-61AB-96DD-F5127174A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IT" dirty="0"/>
              <a:t>Il codice rientrante non cambia durante l’esecuzione del processo</a:t>
            </a:r>
          </a:p>
          <a:p>
            <a:r>
              <a:rPr lang="en-GB" dirty="0"/>
              <a:t>In </a:t>
            </a:r>
            <a:r>
              <a:rPr lang="en-GB" dirty="0">
                <a:hlinkClick r:id="rId2" tooltip="Informatica"/>
              </a:rPr>
              <a:t>informatica</a:t>
            </a:r>
            <a:r>
              <a:rPr lang="en-GB" dirty="0"/>
              <a:t>, il </a:t>
            </a:r>
            <a:r>
              <a:rPr lang="en-GB" dirty="0" err="1"/>
              <a:t>codice</a:t>
            </a:r>
            <a:r>
              <a:rPr lang="en-GB" dirty="0"/>
              <a:t> di un </a:t>
            </a:r>
            <a:r>
              <a:rPr lang="en-GB" dirty="0">
                <a:hlinkClick r:id="rId3" tooltip="Programma (informatica)"/>
              </a:rPr>
              <a:t>programma</a:t>
            </a:r>
            <a:r>
              <a:rPr lang="en-GB" dirty="0"/>
              <a:t> o di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>
                <a:hlinkClick r:id="rId4" tooltip="Subroutine"/>
              </a:rPr>
              <a:t>routine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detto</a:t>
            </a:r>
            <a:r>
              <a:rPr lang="en-GB" dirty="0"/>
              <a:t> </a:t>
            </a:r>
            <a:r>
              <a:rPr lang="en-GB" b="1" dirty="0" err="1"/>
              <a:t>rientrante</a:t>
            </a:r>
            <a:r>
              <a:rPr lang="en-GB" dirty="0"/>
              <a:t> se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progettato</a:t>
            </a:r>
            <a:r>
              <a:rPr lang="en-GB" dirty="0"/>
              <a:t> in modo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singola</a:t>
            </a:r>
            <a:r>
              <a:rPr lang="en-GB" dirty="0"/>
              <a:t> </a:t>
            </a:r>
            <a:r>
              <a:rPr lang="en-GB" dirty="0" err="1"/>
              <a:t>copia</a:t>
            </a:r>
            <a:r>
              <a:rPr lang="en-GB" dirty="0"/>
              <a:t> del </a:t>
            </a:r>
            <a:r>
              <a:rPr lang="en-GB" dirty="0" err="1"/>
              <a:t>codice</a:t>
            </a:r>
            <a:r>
              <a:rPr lang="en-GB" dirty="0"/>
              <a:t> in </a:t>
            </a:r>
            <a:r>
              <a:rPr lang="en-GB" dirty="0" err="1"/>
              <a:t>memoria</a:t>
            </a:r>
            <a:r>
              <a:rPr lang="en-GB" dirty="0"/>
              <a:t> </a:t>
            </a:r>
            <a:r>
              <a:rPr lang="en-GB" dirty="0" err="1"/>
              <a:t>possa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</a:t>
            </a:r>
            <a:r>
              <a:rPr lang="en-GB" dirty="0" err="1"/>
              <a:t>condivisa</a:t>
            </a:r>
            <a:r>
              <a:rPr lang="en-GB" dirty="0"/>
              <a:t> ed </a:t>
            </a:r>
            <a:r>
              <a:rPr lang="en-GB" dirty="0" err="1"/>
              <a:t>eseguita</a:t>
            </a:r>
            <a:r>
              <a:rPr lang="en-GB" dirty="0"/>
              <a:t> </a:t>
            </a:r>
            <a:r>
              <a:rPr lang="en-GB" dirty="0" err="1"/>
              <a:t>contemporaneamente</a:t>
            </a:r>
            <a:r>
              <a:rPr lang="en-GB" dirty="0"/>
              <a:t> e senza </a:t>
            </a:r>
            <a:r>
              <a:rPr lang="en-GB" dirty="0" err="1"/>
              <a:t>risultati</a:t>
            </a:r>
            <a:r>
              <a:rPr lang="en-GB" dirty="0"/>
              <a:t> </a:t>
            </a:r>
            <a:r>
              <a:rPr lang="en-GB" dirty="0" err="1"/>
              <a:t>inaspettati</a:t>
            </a:r>
            <a:r>
              <a:rPr lang="en-GB" dirty="0"/>
              <a:t> da </a:t>
            </a:r>
            <a:r>
              <a:rPr lang="en-GB" dirty="0" err="1"/>
              <a:t>utenti</a:t>
            </a:r>
            <a:r>
              <a:rPr lang="en-GB" dirty="0"/>
              <a:t> </a:t>
            </a:r>
            <a:r>
              <a:rPr lang="en-GB" dirty="0" err="1"/>
              <a:t>multipli</a:t>
            </a:r>
            <a:r>
              <a:rPr lang="en-GB" dirty="0"/>
              <a:t> o </a:t>
            </a:r>
            <a:r>
              <a:rPr lang="en-GB" dirty="0">
                <a:hlinkClick r:id="rId5" tooltip="Processo (informatica)"/>
              </a:rPr>
              <a:t>processi</a:t>
            </a:r>
            <a:r>
              <a:rPr lang="en-GB" dirty="0"/>
              <a:t> </a:t>
            </a:r>
            <a:r>
              <a:rPr lang="en-GB" dirty="0" err="1"/>
              <a:t>separati</a:t>
            </a:r>
            <a:r>
              <a:rPr lang="en-GB" dirty="0"/>
              <a:t>. La </a:t>
            </a:r>
            <a:r>
              <a:rPr lang="en-GB" dirty="0" err="1"/>
              <a:t>programmazione</a:t>
            </a:r>
            <a:r>
              <a:rPr lang="en-GB" dirty="0"/>
              <a:t> </a:t>
            </a:r>
            <a:r>
              <a:rPr lang="en-GB" dirty="0" err="1"/>
              <a:t>rientrante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vitale</a:t>
            </a:r>
            <a:r>
              <a:rPr lang="en-GB" dirty="0"/>
              <a:t> per </a:t>
            </a:r>
            <a:r>
              <a:rPr lang="en-GB" dirty="0" err="1"/>
              <a:t>molti</a:t>
            </a:r>
            <a:r>
              <a:rPr lang="en-GB" dirty="0"/>
              <a:t> </a:t>
            </a:r>
            <a:r>
              <a:rPr lang="en-GB" dirty="0" err="1"/>
              <a:t>sistemi</a:t>
            </a:r>
            <a:r>
              <a:rPr lang="en-GB" dirty="0"/>
              <a:t> </a:t>
            </a:r>
            <a:r>
              <a:rPr lang="en-GB" dirty="0">
                <a:hlinkClick r:id="rId6" tooltip="Multitasking"/>
              </a:rPr>
              <a:t>multitasking</a:t>
            </a:r>
            <a:r>
              <a:rPr lang="en-GB" dirty="0"/>
              <a:t> (</a:t>
            </a:r>
            <a:r>
              <a:rPr lang="en-GB" dirty="0" err="1"/>
              <a:t>vedi</a:t>
            </a:r>
            <a:r>
              <a:rPr lang="en-GB" dirty="0"/>
              <a:t> </a:t>
            </a:r>
            <a:r>
              <a:rPr lang="en-GB" dirty="0">
                <a:hlinkClick r:id="rId7" tooltip="Thread-safe"/>
              </a:rPr>
              <a:t>thread-safe</a:t>
            </a:r>
            <a:r>
              <a:rPr lang="en-GB" dirty="0"/>
              <a:t>). </a:t>
            </a:r>
          </a:p>
          <a:p>
            <a:r>
              <a:rPr lang="en-GB" dirty="0" err="1"/>
              <a:t>Affinché</a:t>
            </a:r>
            <a:r>
              <a:rPr lang="en-GB" dirty="0"/>
              <a:t> </a:t>
            </a:r>
            <a:r>
              <a:rPr lang="en-GB" dirty="0" err="1"/>
              <a:t>una</a:t>
            </a:r>
            <a:r>
              <a:rPr lang="en-GB" dirty="0"/>
              <a:t> routine o </a:t>
            </a:r>
            <a:r>
              <a:rPr lang="en-GB" dirty="0" err="1"/>
              <a:t>comunque</a:t>
            </a:r>
            <a:r>
              <a:rPr lang="en-GB" dirty="0"/>
              <a:t>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parte</a:t>
            </a:r>
            <a:r>
              <a:rPr lang="en-GB" dirty="0"/>
              <a:t> di </a:t>
            </a:r>
            <a:r>
              <a:rPr lang="en-GB" dirty="0" err="1"/>
              <a:t>codice</a:t>
            </a:r>
            <a:r>
              <a:rPr lang="en-GB" dirty="0"/>
              <a:t> </a:t>
            </a:r>
            <a:r>
              <a:rPr lang="en-GB" dirty="0" err="1"/>
              <a:t>sia</a:t>
            </a:r>
            <a:r>
              <a:rPr lang="en-GB" dirty="0"/>
              <a:t> </a:t>
            </a:r>
            <a:r>
              <a:rPr lang="en-GB" dirty="0" err="1"/>
              <a:t>rientrante</a:t>
            </a:r>
            <a:r>
              <a:rPr lang="en-GB" dirty="0"/>
              <a:t> </a:t>
            </a:r>
            <a:r>
              <a:rPr lang="en-GB" dirty="0" err="1"/>
              <a:t>deve</a:t>
            </a:r>
            <a:r>
              <a:rPr lang="en-GB" dirty="0"/>
              <a:t> </a:t>
            </a:r>
            <a:r>
              <a:rPr lang="en-GB" dirty="0" err="1"/>
              <a:t>soddisfare</a:t>
            </a:r>
            <a:r>
              <a:rPr lang="en-GB" dirty="0"/>
              <a:t> </a:t>
            </a:r>
            <a:r>
              <a:rPr lang="en-GB" dirty="0" err="1"/>
              <a:t>questi</a:t>
            </a:r>
            <a:r>
              <a:rPr lang="en-GB" dirty="0"/>
              <a:t> </a:t>
            </a:r>
            <a:r>
              <a:rPr lang="en-GB" dirty="0" err="1"/>
              <a:t>requisiti</a:t>
            </a:r>
            <a:r>
              <a:rPr lang="en-GB" dirty="0"/>
              <a:t>: </a:t>
            </a:r>
          </a:p>
          <a:p>
            <a:pPr>
              <a:buFont typeface="+mj-lt"/>
              <a:buAutoNum type="arabicPeriod"/>
            </a:pPr>
            <a:r>
              <a:rPr lang="en-GB" dirty="0" err="1"/>
              <a:t>Nessuna</a:t>
            </a:r>
            <a:r>
              <a:rPr lang="en-GB" dirty="0"/>
              <a:t> </a:t>
            </a:r>
            <a:r>
              <a:rPr lang="en-GB" dirty="0" err="1"/>
              <a:t>porzione</a:t>
            </a:r>
            <a:r>
              <a:rPr lang="en-GB" dirty="0"/>
              <a:t> del </a:t>
            </a:r>
            <a:r>
              <a:rPr lang="en-GB" dirty="0" err="1"/>
              <a:t>codice</a:t>
            </a:r>
            <a:r>
              <a:rPr lang="en-GB" dirty="0"/>
              <a:t> </a:t>
            </a:r>
            <a:r>
              <a:rPr lang="en-GB" dirty="0" err="1"/>
              <a:t>possa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</a:t>
            </a:r>
            <a:r>
              <a:rPr lang="en-GB" dirty="0" err="1"/>
              <a:t>alterata</a:t>
            </a:r>
            <a:r>
              <a:rPr lang="en-GB" dirty="0"/>
              <a:t> </a:t>
            </a:r>
            <a:r>
              <a:rPr lang="en-GB" dirty="0" err="1"/>
              <a:t>durante</a:t>
            </a:r>
            <a:r>
              <a:rPr lang="en-GB" dirty="0"/>
              <a:t> </a:t>
            </a:r>
            <a:r>
              <a:rPr lang="en-GB" dirty="0" err="1"/>
              <a:t>l'esecuzione</a:t>
            </a:r>
            <a:r>
              <a:rPr lang="en-GB" dirty="0"/>
              <a:t> (</a:t>
            </a:r>
            <a:r>
              <a:rPr lang="en-GB" dirty="0" err="1"/>
              <a:t>codice</a:t>
            </a:r>
            <a:r>
              <a:rPr lang="en-GB" dirty="0"/>
              <a:t> </a:t>
            </a:r>
            <a:r>
              <a:rPr lang="en-GB" i="1" dirty="0"/>
              <a:t>non </a:t>
            </a:r>
            <a:r>
              <a:rPr lang="en-GB" i="1" dirty="0" err="1"/>
              <a:t>automodificante</a:t>
            </a:r>
            <a:r>
              <a:rPr lang="en-GB" dirty="0"/>
              <a:t>);</a:t>
            </a:r>
          </a:p>
          <a:p>
            <a:pPr>
              <a:buFont typeface="+mj-lt"/>
              <a:buAutoNum type="arabicPeriod"/>
            </a:pPr>
            <a:r>
              <a:rPr lang="en-GB" dirty="0"/>
              <a:t>Il </a:t>
            </a:r>
            <a:r>
              <a:rPr lang="en-GB" dirty="0" err="1"/>
              <a:t>codice</a:t>
            </a:r>
            <a:r>
              <a:rPr lang="en-GB" dirty="0"/>
              <a:t> non </a:t>
            </a:r>
            <a:r>
              <a:rPr lang="en-GB" dirty="0" err="1"/>
              <a:t>deve</a:t>
            </a:r>
            <a:r>
              <a:rPr lang="en-GB" dirty="0"/>
              <a:t> </a:t>
            </a:r>
            <a:r>
              <a:rPr lang="en-GB" dirty="0" err="1"/>
              <a:t>richiamare</a:t>
            </a:r>
            <a:r>
              <a:rPr lang="en-GB" dirty="0"/>
              <a:t> </a:t>
            </a:r>
            <a:r>
              <a:rPr lang="en-GB" dirty="0" err="1"/>
              <a:t>nessuna</a:t>
            </a:r>
            <a:r>
              <a:rPr lang="en-GB" dirty="0"/>
              <a:t> routine </a:t>
            </a:r>
            <a:r>
              <a:rPr lang="en-GB" dirty="0" err="1"/>
              <a:t>che</a:t>
            </a:r>
            <a:r>
              <a:rPr lang="en-GB" dirty="0"/>
              <a:t> non </a:t>
            </a:r>
            <a:r>
              <a:rPr lang="en-GB" dirty="0" err="1"/>
              <a:t>sia</a:t>
            </a:r>
            <a:r>
              <a:rPr lang="en-GB" dirty="0"/>
              <a:t> a </a:t>
            </a:r>
            <a:r>
              <a:rPr lang="en-GB" dirty="0" err="1"/>
              <a:t>sua</a:t>
            </a:r>
            <a:r>
              <a:rPr lang="en-GB" dirty="0"/>
              <a:t> volta </a:t>
            </a:r>
            <a:r>
              <a:rPr lang="en-GB" dirty="0" err="1"/>
              <a:t>rientrante</a:t>
            </a:r>
            <a:r>
              <a:rPr lang="en-GB" dirty="0"/>
              <a:t>. Per </a:t>
            </a:r>
            <a:r>
              <a:rPr lang="en-GB" dirty="0" err="1"/>
              <a:t>esempio</a:t>
            </a:r>
            <a:r>
              <a:rPr lang="en-GB" dirty="0"/>
              <a:t> </a:t>
            </a:r>
            <a:r>
              <a:rPr lang="en-GB" dirty="0" err="1"/>
              <a:t>molte</a:t>
            </a:r>
            <a:r>
              <a:rPr lang="en-GB" dirty="0"/>
              <a:t> </a:t>
            </a:r>
            <a:r>
              <a:rPr lang="en-GB" dirty="0" err="1"/>
              <a:t>implementazioni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funzioni</a:t>
            </a:r>
            <a:r>
              <a:rPr lang="en-GB" dirty="0"/>
              <a:t> malloc() e free() in C non lo </a:t>
            </a:r>
            <a:r>
              <a:rPr lang="en-GB" dirty="0" err="1"/>
              <a:t>sono</a:t>
            </a:r>
            <a:r>
              <a:rPr lang="en-GB" dirty="0"/>
              <a:t> (</a:t>
            </a:r>
            <a:r>
              <a:rPr lang="en-GB" dirty="0" err="1"/>
              <a:t>stesso</a:t>
            </a:r>
            <a:r>
              <a:rPr lang="en-GB" dirty="0"/>
              <a:t> </a:t>
            </a:r>
            <a:r>
              <a:rPr lang="en-GB" dirty="0" err="1"/>
              <a:t>discorso</a:t>
            </a:r>
            <a:r>
              <a:rPr lang="en-GB" dirty="0"/>
              <a:t> per </a:t>
            </a:r>
            <a:r>
              <a:rPr lang="en-GB" i="1" dirty="0"/>
              <a:t>new</a:t>
            </a:r>
            <a:r>
              <a:rPr lang="en-GB" dirty="0"/>
              <a:t> e </a:t>
            </a:r>
            <a:r>
              <a:rPr lang="en-GB" i="1" dirty="0"/>
              <a:t>dispose</a:t>
            </a:r>
            <a:r>
              <a:rPr lang="en-GB" dirty="0"/>
              <a:t> in Pascal) e non </a:t>
            </a:r>
            <a:r>
              <a:rPr lang="en-GB" dirty="0" err="1"/>
              <a:t>devono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</a:t>
            </a:r>
            <a:r>
              <a:rPr lang="en-GB" dirty="0" err="1"/>
              <a:t>utilizzate</a:t>
            </a:r>
            <a:r>
              <a:rPr lang="en-GB" dirty="0"/>
              <a:t>. In </a:t>
            </a:r>
            <a:r>
              <a:rPr lang="en-GB" dirty="0" err="1"/>
              <a:t>caso</a:t>
            </a:r>
            <a:r>
              <a:rPr lang="en-GB" dirty="0"/>
              <a:t> </a:t>
            </a:r>
            <a:r>
              <a:rPr lang="en-GB" dirty="0" err="1"/>
              <a:t>sia</a:t>
            </a:r>
            <a:r>
              <a:rPr lang="en-GB" dirty="0"/>
              <a:t> </a:t>
            </a:r>
            <a:r>
              <a:rPr lang="en-GB" dirty="0" err="1"/>
              <a:t>necessario</a:t>
            </a:r>
            <a:r>
              <a:rPr lang="en-GB" dirty="0"/>
              <a:t> </a:t>
            </a:r>
            <a:r>
              <a:rPr lang="en-GB" dirty="0" err="1"/>
              <a:t>allocare</a:t>
            </a:r>
            <a:r>
              <a:rPr lang="en-GB" dirty="0"/>
              <a:t> </a:t>
            </a:r>
            <a:r>
              <a:rPr lang="en-GB" dirty="0" err="1"/>
              <a:t>memoria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potrebbero</a:t>
            </a:r>
            <a:r>
              <a:rPr lang="en-GB" dirty="0"/>
              <a:t> </a:t>
            </a:r>
            <a:r>
              <a:rPr lang="en-GB" dirty="0" err="1"/>
              <a:t>utilizzare</a:t>
            </a:r>
            <a:r>
              <a:rPr lang="en-GB" dirty="0"/>
              <a:t> le API di </a:t>
            </a:r>
            <a:r>
              <a:rPr lang="en-GB" dirty="0" err="1"/>
              <a:t>sistema</a:t>
            </a:r>
            <a:r>
              <a:rPr lang="en-GB" dirty="0"/>
              <a:t> (dopo </a:t>
            </a:r>
            <a:r>
              <a:rPr lang="en-GB" dirty="0" err="1"/>
              <a:t>averne</a:t>
            </a:r>
            <a:r>
              <a:rPr lang="en-GB" dirty="0"/>
              <a:t> </a:t>
            </a:r>
            <a:r>
              <a:rPr lang="en-GB" dirty="0" err="1"/>
              <a:t>consultato</a:t>
            </a:r>
            <a:r>
              <a:rPr lang="en-GB" dirty="0"/>
              <a:t> la </a:t>
            </a:r>
            <a:r>
              <a:rPr lang="en-GB" dirty="0" err="1"/>
              <a:t>documentazione</a:t>
            </a:r>
            <a:r>
              <a:rPr lang="en-GB" dirty="0"/>
              <a:t> per </a:t>
            </a:r>
            <a:r>
              <a:rPr lang="en-GB" dirty="0" err="1"/>
              <a:t>avere</a:t>
            </a:r>
            <a:r>
              <a:rPr lang="en-GB" dirty="0"/>
              <a:t> la </a:t>
            </a:r>
            <a:r>
              <a:rPr lang="en-GB" dirty="0" err="1"/>
              <a:t>certezza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siano</a:t>
            </a:r>
            <a:r>
              <a:rPr lang="en-GB" dirty="0"/>
              <a:t> </a:t>
            </a:r>
            <a:r>
              <a:rPr lang="en-GB" dirty="0" err="1"/>
              <a:t>rientranti</a:t>
            </a:r>
            <a:r>
              <a:rPr lang="en-GB" dirty="0"/>
              <a:t>), </a:t>
            </a:r>
            <a:r>
              <a:rPr lang="en-GB" dirty="0" err="1"/>
              <a:t>che</a:t>
            </a:r>
            <a:r>
              <a:rPr lang="en-GB" dirty="0"/>
              <a:t>, </a:t>
            </a:r>
            <a:r>
              <a:rPr lang="en-GB" dirty="0" err="1"/>
              <a:t>potendo</a:t>
            </a:r>
            <a:r>
              <a:rPr lang="en-GB" dirty="0"/>
              <a:t> in </a:t>
            </a:r>
            <a:r>
              <a:rPr lang="en-GB" dirty="0" err="1"/>
              <a:t>teoria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</a:t>
            </a:r>
            <a:r>
              <a:rPr lang="en-GB" dirty="0" err="1"/>
              <a:t>chiamate</a:t>
            </a:r>
            <a:r>
              <a:rPr lang="en-GB" dirty="0"/>
              <a:t> in </a:t>
            </a:r>
            <a:r>
              <a:rPr lang="en-GB" dirty="0" err="1"/>
              <a:t>qualsiasi</a:t>
            </a:r>
            <a:r>
              <a:rPr lang="en-GB" dirty="0"/>
              <a:t> </a:t>
            </a:r>
            <a:r>
              <a:rPr lang="en-GB" dirty="0" err="1"/>
              <a:t>momento</a:t>
            </a:r>
            <a:r>
              <a:rPr lang="en-GB" dirty="0"/>
              <a:t> e in </a:t>
            </a:r>
            <a:r>
              <a:rPr lang="en-GB" dirty="0" err="1"/>
              <a:t>qualsiasi</a:t>
            </a:r>
            <a:r>
              <a:rPr lang="en-GB" dirty="0"/>
              <a:t> </a:t>
            </a:r>
            <a:r>
              <a:rPr lang="en-GB" dirty="0" err="1"/>
              <a:t>situazione</a:t>
            </a:r>
            <a:r>
              <a:rPr lang="en-GB" dirty="0"/>
              <a:t> (</a:t>
            </a:r>
            <a:r>
              <a:rPr lang="en-GB" dirty="0" err="1"/>
              <a:t>perlomeno</a:t>
            </a:r>
            <a:r>
              <a:rPr lang="en-GB" dirty="0"/>
              <a:t> in un </a:t>
            </a:r>
            <a:r>
              <a:rPr lang="en-GB" dirty="0" err="1"/>
              <a:t>sistema</a:t>
            </a:r>
            <a:r>
              <a:rPr lang="en-GB" dirty="0"/>
              <a:t> </a:t>
            </a:r>
            <a:r>
              <a:rPr lang="en-GB" dirty="0" err="1"/>
              <a:t>pienamente</a:t>
            </a:r>
            <a:r>
              <a:rPr lang="en-GB" dirty="0"/>
              <a:t> multitasking) </a:t>
            </a:r>
            <a:r>
              <a:rPr lang="en-GB" dirty="0" err="1"/>
              <a:t>offrono</a:t>
            </a:r>
            <a:r>
              <a:rPr lang="en-GB" dirty="0"/>
              <a:t> </a:t>
            </a:r>
            <a:r>
              <a:rPr lang="en-GB" dirty="0" err="1"/>
              <a:t>maggiori</a:t>
            </a:r>
            <a:r>
              <a:rPr lang="en-GB" dirty="0"/>
              <a:t> </a:t>
            </a:r>
            <a:r>
              <a:rPr lang="en-GB" dirty="0" err="1"/>
              <a:t>garanzie</a:t>
            </a:r>
            <a:r>
              <a:rPr lang="en-GB" dirty="0"/>
              <a:t>.</a:t>
            </a:r>
          </a:p>
          <a:p>
            <a:pPr>
              <a:buFont typeface="+mj-lt"/>
              <a:buAutoNum type="arabicPeriod"/>
            </a:pPr>
            <a:r>
              <a:rPr lang="en-GB" dirty="0"/>
              <a:t>Il </a:t>
            </a:r>
            <a:r>
              <a:rPr lang="en-GB" dirty="0" err="1"/>
              <a:t>codice</a:t>
            </a:r>
            <a:r>
              <a:rPr lang="en-GB" dirty="0"/>
              <a:t> </a:t>
            </a:r>
            <a:r>
              <a:rPr lang="en-GB" dirty="0" err="1"/>
              <a:t>deve</a:t>
            </a:r>
            <a:r>
              <a:rPr lang="en-GB" dirty="0"/>
              <a:t> </a:t>
            </a:r>
            <a:r>
              <a:rPr lang="en-GB" dirty="0" err="1"/>
              <a:t>usare</a:t>
            </a:r>
            <a:r>
              <a:rPr lang="en-GB" dirty="0"/>
              <a:t>, se </a:t>
            </a:r>
            <a:r>
              <a:rPr lang="en-GB" dirty="0" err="1"/>
              <a:t>necessarie</a:t>
            </a:r>
            <a:r>
              <a:rPr lang="en-GB" dirty="0"/>
              <a:t>, solo </a:t>
            </a:r>
            <a:r>
              <a:rPr lang="en-GB" dirty="0" err="1"/>
              <a:t>variabili</a:t>
            </a:r>
            <a:r>
              <a:rPr lang="en-GB" dirty="0"/>
              <a:t> </a:t>
            </a:r>
            <a:r>
              <a:rPr lang="en-GB" dirty="0" err="1"/>
              <a:t>temporanee</a:t>
            </a:r>
            <a:r>
              <a:rPr lang="en-GB" dirty="0"/>
              <a:t> allocate </a:t>
            </a:r>
            <a:r>
              <a:rPr lang="en-GB" dirty="0" err="1"/>
              <a:t>sullo</a:t>
            </a:r>
            <a:r>
              <a:rPr lang="en-GB" dirty="0"/>
              <a:t> stack.</a:t>
            </a:r>
          </a:p>
          <a:p>
            <a:pPr>
              <a:buFont typeface="+mj-lt"/>
              <a:buAutoNum type="arabicPeriod"/>
            </a:pPr>
            <a:r>
              <a:rPr lang="en-GB" dirty="0"/>
              <a:t>Il </a:t>
            </a:r>
            <a:r>
              <a:rPr lang="en-GB" dirty="0" err="1"/>
              <a:t>codice</a:t>
            </a:r>
            <a:r>
              <a:rPr lang="en-GB" dirty="0"/>
              <a:t> non </a:t>
            </a:r>
            <a:r>
              <a:rPr lang="en-GB" dirty="0" err="1"/>
              <a:t>deve</a:t>
            </a:r>
            <a:r>
              <a:rPr lang="en-GB" dirty="0"/>
              <a:t> </a:t>
            </a:r>
            <a:r>
              <a:rPr lang="en-GB" dirty="0" err="1"/>
              <a:t>modificare</a:t>
            </a:r>
            <a:r>
              <a:rPr lang="en-GB" dirty="0"/>
              <a:t> né </a:t>
            </a:r>
            <a:r>
              <a:rPr lang="en-GB" dirty="0" err="1"/>
              <a:t>variabili</a:t>
            </a:r>
            <a:r>
              <a:rPr lang="en-GB" dirty="0"/>
              <a:t> </a:t>
            </a:r>
            <a:r>
              <a:rPr lang="en-GB" dirty="0" err="1"/>
              <a:t>globali</a:t>
            </a:r>
            <a:r>
              <a:rPr lang="en-GB" dirty="0"/>
              <a:t> né </a:t>
            </a:r>
            <a:r>
              <a:rPr lang="en-GB" dirty="0" err="1"/>
              <a:t>aree</a:t>
            </a:r>
            <a:r>
              <a:rPr lang="en-GB" dirty="0"/>
              <a:t> di </a:t>
            </a:r>
            <a:r>
              <a:rPr lang="en-GB" dirty="0" err="1"/>
              <a:t>memoria</a:t>
            </a:r>
            <a:r>
              <a:rPr lang="en-GB" dirty="0"/>
              <a:t> </a:t>
            </a:r>
            <a:r>
              <a:rPr lang="en-GB" dirty="0" err="1"/>
              <a:t>condivisa</a:t>
            </a:r>
            <a:r>
              <a:rPr lang="en-GB" dirty="0"/>
              <a:t> né </a:t>
            </a:r>
            <a:r>
              <a:rPr lang="en-GB" dirty="0" err="1"/>
              <a:t>impiegare</a:t>
            </a:r>
            <a:r>
              <a:rPr lang="en-GB" dirty="0"/>
              <a:t> </a:t>
            </a:r>
            <a:r>
              <a:rPr lang="en-GB" dirty="0" err="1"/>
              <a:t>variabili</a:t>
            </a:r>
            <a:r>
              <a:rPr lang="en-GB" dirty="0"/>
              <a:t> </a:t>
            </a:r>
            <a:r>
              <a:rPr lang="en-GB" dirty="0" err="1"/>
              <a:t>locali</a:t>
            </a:r>
            <a:r>
              <a:rPr lang="en-GB" dirty="0"/>
              <a:t> </a:t>
            </a:r>
            <a:r>
              <a:rPr lang="en-GB" dirty="0" err="1"/>
              <a:t>statiche</a:t>
            </a:r>
            <a:r>
              <a:rPr lang="en-GB" dirty="0"/>
              <a:t>.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537105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57A2D-C1BC-631D-72A8-C3044EAC9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Gestore Memoria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D1009-AC05-E948-C3B6-E79C1B711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T" dirty="0"/>
              <a:t>Gestisce la memoria centrale </a:t>
            </a:r>
          </a:p>
          <a:p>
            <a:r>
              <a:rPr lang="en-IT" dirty="0"/>
              <a:t>Funzioni principali</a:t>
            </a:r>
          </a:p>
          <a:p>
            <a:pPr lvl="1"/>
            <a:r>
              <a:rPr lang="en-IT" dirty="0"/>
              <a:t>Allocazione</a:t>
            </a:r>
          </a:p>
          <a:p>
            <a:pPr lvl="1"/>
            <a:r>
              <a:rPr lang="en-IT" dirty="0"/>
              <a:t>Protezione</a:t>
            </a:r>
          </a:p>
          <a:p>
            <a:pPr lvl="1"/>
            <a:r>
              <a:rPr lang="en-IT" dirty="0"/>
              <a:t>Condivisione controllata</a:t>
            </a:r>
          </a:p>
          <a:p>
            <a:pPr lvl="1"/>
            <a:r>
              <a:rPr lang="en-IT" dirty="0"/>
              <a:t>Spazio di indirizzamento: gestione indirizzi logici e fisici</a:t>
            </a:r>
          </a:p>
          <a:p>
            <a:pPr lvl="1"/>
            <a:r>
              <a:rPr lang="en-IT" dirty="0"/>
              <a:t> Binding indirizzi logici e fisici:</a:t>
            </a:r>
          </a:p>
          <a:p>
            <a:pPr lvl="2"/>
            <a:r>
              <a:rPr lang="en-GB" dirty="0"/>
              <a:t>A tempo di C</a:t>
            </a:r>
            <a:r>
              <a:rPr lang="en-IT" dirty="0"/>
              <a:t>ompilazione</a:t>
            </a:r>
          </a:p>
          <a:p>
            <a:pPr lvl="2"/>
            <a:r>
              <a:rPr lang="en-GB" dirty="0"/>
              <a:t>A</a:t>
            </a:r>
            <a:r>
              <a:rPr lang="en-IT" dirty="0"/>
              <a:t> tempo di caricamento</a:t>
            </a:r>
          </a:p>
          <a:p>
            <a:pPr lvl="2"/>
            <a:r>
              <a:rPr lang="en-GB" dirty="0"/>
              <a:t>A</a:t>
            </a:r>
            <a:r>
              <a:rPr lang="en-IT" dirty="0"/>
              <a:t> tempo di esecuzione</a:t>
            </a:r>
          </a:p>
          <a:p>
            <a:pPr lvl="1"/>
            <a:r>
              <a:rPr lang="en-IT" dirty="0"/>
              <a:t>Caricamento dinamico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E1F3A5-FA44-CE85-5F20-A2712AD1F83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763877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F27BD-E902-0E1E-D6D4-6482CDDC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48F5E-D151-E67C-485E-66DB2DFE599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nt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g_var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= 1;</a:t>
            </a:r>
            <a:endParaRPr lang="en-GB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GB" dirty="0"/>
            </a:b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 f(){</a:t>
            </a:r>
            <a:endParaRPr lang="en-GB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g_var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=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g_var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+ 2;</a:t>
            </a:r>
            <a:endParaRPr lang="en-GB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return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g_var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;</a:t>
            </a:r>
            <a:endParaRPr lang="en-GB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}</a:t>
            </a:r>
            <a:endParaRPr lang="en-GB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GB" dirty="0"/>
            </a:b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 g(){</a:t>
            </a:r>
            <a:endParaRPr lang="en-GB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return f () + 2;</a:t>
            </a:r>
            <a:endParaRPr lang="en-GB" dirty="0">
              <a:effectLst/>
            </a:endParaRPr>
          </a:p>
          <a:p>
            <a:endParaRPr lang="en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793D11-F921-2BA5-C133-E5EA068611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 f(int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){</a:t>
            </a:r>
            <a:endParaRPr lang="en-GB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return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+ 2;</a:t>
            </a:r>
            <a:endParaRPr lang="en-GB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}</a:t>
            </a:r>
            <a:endParaRPr lang="en-GB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GB" dirty="0"/>
            </a:b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 g(int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){</a:t>
            </a:r>
            <a:endParaRPr lang="en-GB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return f(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+ 2;</a:t>
            </a:r>
            <a:endParaRPr lang="en-GB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}</a:t>
            </a:r>
            <a:endParaRPr lang="en-GB" dirty="0">
              <a:effectLst/>
            </a:endParaRP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2943209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B92F0-8AEB-A731-2FBB-DE2C8722D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Paginazione altri bit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2BE17-4E68-331E-DD4E-229BA6D2C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sz="1400" dirty="0"/>
              <a:t>Un bit anche per lettura scrittura per indicare se la pagina è in sola lettura etc.</a:t>
            </a:r>
          </a:p>
          <a:p>
            <a:r>
              <a:rPr lang="en-IT" sz="1400" dirty="0"/>
              <a:t>Altri bit:</a:t>
            </a:r>
          </a:p>
          <a:p>
            <a:pPr lvl="1"/>
            <a:r>
              <a:rPr lang="en-GB" sz="1200" dirty="0"/>
              <a:t>B</a:t>
            </a:r>
            <a:r>
              <a:rPr lang="en-IT" sz="1200" dirty="0"/>
              <a:t>it presente/assente indica se la pagina è in memoria centrale</a:t>
            </a:r>
          </a:p>
          <a:p>
            <a:pPr lvl="1"/>
            <a:r>
              <a:rPr lang="en-GB" sz="1200" dirty="0"/>
              <a:t>B</a:t>
            </a:r>
            <a:r>
              <a:rPr lang="en-IT" sz="1200" dirty="0"/>
              <a:t>it usata / non usata</a:t>
            </a:r>
          </a:p>
          <a:p>
            <a:pPr lvl="1"/>
            <a:r>
              <a:rPr lang="en-GB" sz="1200" dirty="0"/>
              <a:t>Dirty bit: B</a:t>
            </a:r>
            <a:r>
              <a:rPr lang="en-IT" sz="1200" dirty="0"/>
              <a:t>it modificata nel caso in cui scarico la pagina dalla memoria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2631252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50171-91F0-6B9E-8910-2D72A0DF0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Memoria virtuale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F0AEC-9FFA-B966-2A18-E221AA9B9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T" dirty="0"/>
              <a:t>Abbiamo detto che con la paginazione </a:t>
            </a:r>
            <a:r>
              <a:rPr lang="en-IT" b="1" dirty="0"/>
              <a:t>non</a:t>
            </a:r>
            <a:r>
              <a:rPr lang="en-IT" dirty="0"/>
              <a:t> tutte le pagine del processo vengono caricate in memoria principale</a:t>
            </a:r>
          </a:p>
          <a:p>
            <a:r>
              <a:rPr lang="en-IT" dirty="0"/>
              <a:t>In memoria secondaria le altre pagine, richiamo Swapping e scheduler breve termine</a:t>
            </a:r>
          </a:p>
          <a:p>
            <a:r>
              <a:rPr lang="en-IT" dirty="0"/>
              <a:t>Il bit assente/presente serve per tenere traccia di quali pagine sono in memoria principale</a:t>
            </a:r>
          </a:p>
          <a:p>
            <a:r>
              <a:rPr lang="en-IT" dirty="0"/>
              <a:t>In questo modo si realizza il concetto di </a:t>
            </a:r>
            <a:r>
              <a:rPr lang="en-IT" b="1" dirty="0"/>
              <a:t>memoria virtuale</a:t>
            </a:r>
            <a:endParaRPr lang="en-IT" dirty="0"/>
          </a:p>
          <a:p>
            <a:pPr lvl="1"/>
            <a:r>
              <a:rPr lang="en-GB" dirty="0"/>
              <a:t>U</a:t>
            </a:r>
            <a:r>
              <a:rPr lang="en-IT" dirty="0"/>
              <a:t>so la memoria secondaria come estensione della memoria principale</a:t>
            </a:r>
          </a:p>
          <a:p>
            <a:pPr lvl="1"/>
            <a:r>
              <a:rPr lang="en-GB" dirty="0"/>
              <a:t>I</a:t>
            </a:r>
            <a:r>
              <a:rPr lang="en-IT" dirty="0"/>
              <a:t> processi credono di avere molta memoria a disposizione</a:t>
            </a:r>
          </a:p>
          <a:p>
            <a:pPr lvl="1"/>
            <a:r>
              <a:rPr lang="en-GB" dirty="0"/>
              <a:t>S</a:t>
            </a:r>
            <a:r>
              <a:rPr lang="en-IT" dirty="0"/>
              <a:t>i tengono in esecuzione più processi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5383163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07AC3-B552-5053-09F4-568B381E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Memoria virtuale e paginazione su richiesta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42C80BB-CEAB-EA19-5BDC-BF423C74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83453" y="677408"/>
            <a:ext cx="5702300" cy="24892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D9292-2D6C-E169-CC3C-7FC9ED4F3D6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r>
              <a:rPr lang="en-IT" dirty="0"/>
              <a:t>Lo spazio logico degli indirizzi è più grande dello spazio fisico</a:t>
            </a:r>
          </a:p>
          <a:p>
            <a:r>
              <a:rPr lang="en-IT" dirty="0"/>
              <a:t>Un maggior numeo di processi concorre alla CPU</a:t>
            </a:r>
          </a:p>
          <a:p>
            <a:r>
              <a:rPr lang="en-IT" dirty="0"/>
              <a:t>Paginazione su richiesta: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tecnica</a:t>
            </a:r>
            <a:r>
              <a:rPr lang="en-GB" dirty="0"/>
              <a:t> </a:t>
            </a:r>
            <a:r>
              <a:rPr lang="en-GB" dirty="0" err="1"/>
              <a:t>analoga</a:t>
            </a:r>
            <a:r>
              <a:rPr lang="en-GB" dirty="0"/>
              <a:t> </a:t>
            </a:r>
            <a:r>
              <a:rPr lang="en-GB" dirty="0" err="1"/>
              <a:t>all’avvicendamento</a:t>
            </a:r>
            <a:r>
              <a:rPr lang="en-GB" dirty="0"/>
              <a:t>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processi</a:t>
            </a:r>
            <a:r>
              <a:rPr lang="en-GB" dirty="0"/>
              <a:t> (swapping) ma vale solo per le </a:t>
            </a:r>
            <a:r>
              <a:rPr lang="en-GB" dirty="0" err="1"/>
              <a:t>pagine</a:t>
            </a:r>
            <a:r>
              <a:rPr lang="en-GB" dirty="0"/>
              <a:t> e non per </a:t>
            </a:r>
            <a:r>
              <a:rPr lang="en-GB" dirty="0" err="1"/>
              <a:t>intero</a:t>
            </a:r>
            <a:r>
              <a:rPr lang="en-GB" dirty="0"/>
              <a:t> </a:t>
            </a:r>
            <a:r>
              <a:rPr lang="en-GB" dirty="0" err="1"/>
              <a:t>processo</a:t>
            </a:r>
            <a:endParaRPr lang="en-IT" dirty="0"/>
          </a:p>
          <a:p>
            <a:r>
              <a:rPr lang="en-IT" dirty="0"/>
              <a:t>Quali pagine carico in memoria? </a:t>
            </a:r>
            <a:r>
              <a:rPr lang="en-GB" dirty="0"/>
              <a:t>C</a:t>
            </a:r>
            <a:r>
              <a:rPr lang="en-IT" dirty="0"/>
              <a:t>osa succede se devo accedere ad una pagina non in memoria? Località dei programmi…</a:t>
            </a:r>
          </a:p>
          <a:p>
            <a:r>
              <a:rPr lang="en-IT" dirty="0"/>
              <a:t>Bit assente/presente nella tabella delle pagine</a:t>
            </a:r>
          </a:p>
          <a:p>
            <a:r>
              <a:rPr lang="en-IT" dirty="0"/>
              <a:t>In fase di traduzione indirizzi, se bit </a:t>
            </a:r>
            <a:r>
              <a:rPr lang="en-IT" b="1" dirty="0">
                <a:solidFill>
                  <a:srgbClr val="C00000"/>
                </a:solidFill>
              </a:rPr>
              <a:t>presente/assente </a:t>
            </a:r>
            <a:r>
              <a:rPr lang="en-IT" dirty="0"/>
              <a:t>a 0 … </a:t>
            </a:r>
            <a:r>
              <a:rPr lang="en-IT" b="1" dirty="0"/>
              <a:t>page fault! </a:t>
            </a:r>
          </a:p>
          <a:p>
            <a:r>
              <a:rPr lang="en-IT" dirty="0"/>
              <a:t>Servono Algoritmi di sostituzione delle pagine!</a:t>
            </a:r>
          </a:p>
          <a:p>
            <a:endParaRPr lang="en-IT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57F69E-C477-202B-72D8-44EC7F4A8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38735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55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BA3FA8-11D5-6876-EE21-6038C92F4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0"/>
            <a:ext cx="762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3713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2EFDCC-19F4-AE63-E0BB-85347625F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72183"/>
            <a:ext cx="14450183" cy="534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696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B12E22-2A05-A5AF-E823-19BD3AF4A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156" y="339635"/>
            <a:ext cx="9450690" cy="626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74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FB199E-67DC-7C41-8316-18C40E266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565"/>
            <a:ext cx="6093412" cy="35400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2C2C5D-CD1C-1C02-390F-865EB2E9C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662" y="117565"/>
            <a:ext cx="5096300" cy="29234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AAF27B-BBDB-C201-9980-5DD33DC35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757" y="3540033"/>
            <a:ext cx="5381897" cy="29709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A9CDFC-BF85-F34F-4C1B-88EB573AF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663" y="3540032"/>
            <a:ext cx="5594468" cy="297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196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85C28-58DC-A4BB-2D0C-6E181D2AA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Gestione Page Fault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C6D47B-D3DF-DB87-95A4-1C1E4E196D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030347"/>
            <a:ext cx="6172200" cy="478778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5257A-3B1C-8C52-3165-FAB90AD2EA6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T" dirty="0"/>
              <a:t>Si esamina una tabella del processo per decidere:</a:t>
            </a:r>
          </a:p>
          <a:p>
            <a:r>
              <a:rPr lang="en-IT" dirty="0"/>
              <a:t> pagina non valida : il processo viene terminato</a:t>
            </a:r>
          </a:p>
          <a:p>
            <a:r>
              <a:rPr lang="en-GB" dirty="0"/>
              <a:t>P</a:t>
            </a:r>
            <a:r>
              <a:rPr lang="en-IT" dirty="0"/>
              <a:t>agina non in memoria: si procede</a:t>
            </a:r>
          </a:p>
          <a:p>
            <a:r>
              <a:rPr lang="en-IT" dirty="0"/>
              <a:t>Si cerca un frame libero sufficientemnte grande</a:t>
            </a:r>
          </a:p>
          <a:p>
            <a:r>
              <a:rPr lang="en-GB" dirty="0"/>
              <a:t>S</a:t>
            </a:r>
            <a:r>
              <a:rPr lang="en-IT" dirty="0"/>
              <a:t>i cari dal disco la pagina nel frame individuaot</a:t>
            </a:r>
          </a:p>
          <a:p>
            <a:r>
              <a:rPr lang="en-GB" dirty="0"/>
              <a:t>S</a:t>
            </a:r>
            <a:r>
              <a:rPr lang="en-IT" dirty="0"/>
              <a:t>i modificano la tabella interna al processo (con </a:t>
            </a:r>
            <a:r>
              <a:rPr lang="en-GB" dirty="0"/>
              <a:t>I</a:t>
            </a:r>
            <a:r>
              <a:rPr lang="en-IT" dirty="0"/>
              <a:t> bit) e la tabella dei blocchi del SO</a:t>
            </a:r>
          </a:p>
          <a:p>
            <a:r>
              <a:rPr lang="en-GB" dirty="0"/>
              <a:t>S</a:t>
            </a:r>
            <a:r>
              <a:rPr lang="en-IT" dirty="0"/>
              <a:t>i riavvia l’istruzione interrotta</a:t>
            </a:r>
          </a:p>
        </p:txBody>
      </p:sp>
    </p:spTree>
    <p:extLst>
      <p:ext uri="{BB962C8B-B14F-4D97-AF65-F5344CB8AC3E}">
        <p14:creationId xmlns:p14="http://schemas.microsoft.com/office/powerpoint/2010/main" val="25653259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F10A4-9721-DAD7-B011-B19C14572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Sostituzione delle pagine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3A693FA-126C-73AE-65D4-27F1B7798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427150"/>
            <a:ext cx="6172200" cy="399417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F13A57-A81C-5E9B-FA71-435F8027A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T" dirty="0"/>
              <a:t>La memoria fisica è più piccola della memoria logica dei programmi presenti nel sistema</a:t>
            </a:r>
          </a:p>
          <a:p>
            <a:r>
              <a:rPr lang="en-IT" dirty="0"/>
              <a:t>Con passare del tempo è molto probabile il verificarsi di un page fault per il quale non ci saranno frame liberi</a:t>
            </a:r>
          </a:p>
          <a:p>
            <a:r>
              <a:rPr lang="en-IT" dirty="0"/>
              <a:t>Che pagine sostituisco?</a:t>
            </a:r>
          </a:p>
          <a:p>
            <a:pPr marL="285750" indent="-285750">
              <a:buFontTx/>
              <a:buChar char="-"/>
            </a:pPr>
            <a:r>
              <a:rPr lang="en-GB" dirty="0"/>
              <a:t>Q</a:t>
            </a:r>
            <a:r>
              <a:rPr lang="en-IT" dirty="0"/>
              <a:t>uelle che serviranno meno in futuro</a:t>
            </a:r>
          </a:p>
          <a:p>
            <a:pPr marL="285750" indent="-285750">
              <a:buFontTx/>
              <a:buChar char="-"/>
            </a:pPr>
            <a:r>
              <a:rPr lang="en-GB" dirty="0"/>
              <a:t>M</a:t>
            </a:r>
            <a:r>
              <a:rPr lang="en-IT" dirty="0"/>
              <a:t>eglio sostituire pagine in sola lettura o non modificate</a:t>
            </a:r>
          </a:p>
          <a:p>
            <a:pPr marL="285750" indent="-285750">
              <a:buFontTx/>
              <a:buChar char="-"/>
            </a:pPr>
            <a:r>
              <a:rPr lang="en-GB" dirty="0"/>
              <a:t>D</a:t>
            </a:r>
            <a:r>
              <a:rPr lang="en-IT" dirty="0"/>
              <a:t>iverse politiche di scelta tenendo conto dei principi di località temporale e località spaziale</a:t>
            </a:r>
          </a:p>
        </p:txBody>
      </p:sp>
    </p:spTree>
    <p:extLst>
      <p:ext uri="{BB962C8B-B14F-4D97-AF65-F5344CB8AC3E}">
        <p14:creationId xmlns:p14="http://schemas.microsoft.com/office/powerpoint/2010/main" val="829818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3EC900-670A-2683-1C4B-653280C9E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Allocazione memoria contigua monoutente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C72FF2-2844-0DCA-D58C-D0DB539E18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N</a:t>
            </a:r>
            <a:r>
              <a:rPr lang="en-IT" dirty="0"/>
              <a:t>o multiprogrammazione</a:t>
            </a:r>
          </a:p>
          <a:p>
            <a:r>
              <a:rPr lang="en-GB" dirty="0"/>
              <a:t>U</a:t>
            </a:r>
            <a:r>
              <a:rPr lang="en-IT" dirty="0"/>
              <a:t>n solo programma alla volta</a:t>
            </a:r>
          </a:p>
          <a:p>
            <a:r>
              <a:rPr lang="en-GB" dirty="0"/>
              <a:t>P</a:t>
            </a:r>
            <a:r>
              <a:rPr lang="en-IT" dirty="0"/>
              <a:t>rimi calcolatori anni ‘50 e primi personal computer anni ’70</a:t>
            </a:r>
          </a:p>
          <a:p>
            <a:r>
              <a:rPr lang="en-IT" dirty="0"/>
              <a:t>Il programma utente non deve accedere all’area del sistema operativo… serve un meccanismo di protezione!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02172B-DA77-2C19-77CC-5994C6A445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30567" y="1977081"/>
            <a:ext cx="4177748" cy="348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9235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DD61BA-0A3F-E359-2883-23CC8F0F7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D1DD03-5EC6-5F18-6EDD-2C2A4E8A81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T" dirty="0"/>
              <a:t>Località spaziale: processi che usano pagine vicine</a:t>
            </a:r>
          </a:p>
          <a:p>
            <a:r>
              <a:rPr lang="en-IT" dirty="0"/>
              <a:t>Località temporale: process che usano le stesse pagine per un intervallo di tempo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4D5FC8F-EB12-1ECC-7674-B56B89DCAD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06956"/>
            <a:ext cx="5181600" cy="3188676"/>
          </a:xfrm>
        </p:spPr>
      </p:pic>
    </p:spTree>
    <p:extLst>
      <p:ext uri="{BB962C8B-B14F-4D97-AF65-F5344CB8AC3E}">
        <p14:creationId xmlns:p14="http://schemas.microsoft.com/office/powerpoint/2010/main" val="38190221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C52AB-5C50-7458-3563-69B0A28B1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985243-0408-A8FF-DC6F-9DFC573794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30838" y="1195387"/>
            <a:ext cx="5676900" cy="44577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8B7360-0EF0-6955-2AB6-A417459AC1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GB" dirty="0"/>
              <a:t>E</a:t>
            </a:r>
            <a:r>
              <a:rPr lang="en-IT" dirty="0"/>
              <a:t> 3. comportano il trasferimento di due pagine</a:t>
            </a:r>
          </a:p>
          <a:p>
            <a:pPr marL="342900" indent="-342900">
              <a:buAutoNum type="arabicPeriod"/>
            </a:pPr>
            <a:r>
              <a:rPr lang="en-GB" dirty="0"/>
              <a:t>M</a:t>
            </a:r>
            <a:r>
              <a:rPr lang="en-IT" dirty="0"/>
              <a:t>iglioria: dirty bit se la pagina non è stata modifica basta sostituirla senza salvarla su disco</a:t>
            </a:r>
          </a:p>
        </p:txBody>
      </p:sp>
    </p:spTree>
    <p:extLst>
      <p:ext uri="{BB962C8B-B14F-4D97-AF65-F5344CB8AC3E}">
        <p14:creationId xmlns:p14="http://schemas.microsoft.com/office/powerpoint/2010/main" val="39709791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7BBA0D6-65B4-83D7-9870-3A9BB0C5E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Algoritmi di sostituzione delle pagine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8959A7-0018-A9CA-1451-522F27922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</a:t>
            </a:r>
            <a:r>
              <a:rPr lang="en-IT" dirty="0"/>
              <a:t> di avvicendamento</a:t>
            </a:r>
          </a:p>
        </p:txBody>
      </p:sp>
    </p:spTree>
    <p:extLst>
      <p:ext uri="{BB962C8B-B14F-4D97-AF65-F5344CB8AC3E}">
        <p14:creationId xmlns:p14="http://schemas.microsoft.com/office/powerpoint/2010/main" val="37104113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A2F451-CEEA-7523-3DA5-B77544DBA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FIFO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147AF4-A662-FD56-6F3C-24C843770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First in First Out</a:t>
            </a:r>
          </a:p>
          <a:p>
            <a:pPr lvl="1"/>
            <a:r>
              <a:rPr lang="en-GB" dirty="0"/>
              <a:t>S</a:t>
            </a:r>
            <a:r>
              <a:rPr lang="en-IT" dirty="0"/>
              <a:t>ostituisco la pagina in memoria da più tempo</a:t>
            </a:r>
          </a:p>
          <a:p>
            <a:pPr lvl="1"/>
            <a:r>
              <a:rPr lang="en-IT" dirty="0"/>
              <a:t>Facile da implementare ma…</a:t>
            </a:r>
          </a:p>
          <a:p>
            <a:pPr lvl="1"/>
            <a:r>
              <a:rPr lang="en-IT" dirty="0"/>
              <a:t>… rischio di sostituire pagine molto utilizzate e per questo presenti in memoria da molto tempo</a:t>
            </a:r>
          </a:p>
          <a:p>
            <a:pPr lvl="1"/>
            <a:r>
              <a:rPr lang="en-GB" dirty="0"/>
              <a:t>S</a:t>
            </a:r>
            <a:r>
              <a:rPr lang="en-IT" dirty="0"/>
              <a:t>offre anomali di Belady, più frame in memoria più page fault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1F0F78-ED16-4D31-B158-6B02897C5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930" y="4242042"/>
            <a:ext cx="5556069" cy="246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803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648FA-9E20-2381-87F4-89DF839B0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76B21-7813-8734-22F9-FC3669ED67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A</a:t>
            </a:r>
            <a:r>
              <a:rPr lang="en-IT" dirty="0"/>
              <a:t>lgoritmo ottimo</a:t>
            </a:r>
          </a:p>
          <a:p>
            <a:r>
              <a:rPr lang="en-GB" dirty="0"/>
              <a:t>V</a:t>
            </a:r>
            <a:r>
              <a:rPr lang="en-IT" dirty="0"/>
              <a:t>iene sostituita la pagina che non verrà usata per il periodo di tempi più lungo</a:t>
            </a:r>
          </a:p>
          <a:p>
            <a:r>
              <a:rPr lang="en-GB" dirty="0"/>
              <a:t>M</a:t>
            </a:r>
            <a:r>
              <a:rPr lang="en-IT" dirty="0"/>
              <a:t>inimizza il numero di page fault</a:t>
            </a:r>
          </a:p>
          <a:p>
            <a:r>
              <a:rPr lang="en-GB" dirty="0"/>
              <a:t>C</a:t>
            </a:r>
            <a:r>
              <a:rPr lang="en-IT" dirty="0"/>
              <a:t>ome conosco questa pagina?</a:t>
            </a:r>
          </a:p>
          <a:p>
            <a:r>
              <a:rPr lang="en-IT" dirty="0"/>
              <a:t>˜e solo un algoritmo teorico, si impiega per misurare le prestazioni comparitive degli algoritmi con valenza pratica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3C8E527-5949-5A76-9EC1-AAAD385975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3399391"/>
            <a:ext cx="5181600" cy="1203806"/>
          </a:xfrm>
        </p:spPr>
      </p:pic>
    </p:spTree>
    <p:extLst>
      <p:ext uri="{BB962C8B-B14F-4D97-AF65-F5344CB8AC3E}">
        <p14:creationId xmlns:p14="http://schemas.microsoft.com/office/powerpoint/2010/main" val="21432854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C66B74-E055-1B1C-6441-073CF4380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107" y="728133"/>
            <a:ext cx="5556069" cy="246936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8DA775E-C865-4210-F2E7-7C600B3E7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1D16184-535F-F3A0-612C-718BBE72D22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T" dirty="0"/>
              <a:t>FIFO/OPT </a:t>
            </a:r>
          </a:p>
          <a:p>
            <a:r>
              <a:rPr lang="en-IT" dirty="0"/>
              <a:t>15/9 1.66 66% più lento di OPT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B04351-3871-35A4-BFB2-2336D0761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106" y="3660504"/>
            <a:ext cx="5556069" cy="257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1229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66CC4-7F61-E6FB-004B-8F45B128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LRU (Least Recently Used)</a:t>
            </a:r>
            <a:br>
              <a:rPr lang="en-IT" dirty="0"/>
            </a:b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C5BB0-8537-BC54-6522-B521947F8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17A8E1D-C059-872E-1471-E7F5F439FF6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IT" dirty="0"/>
              <a:t>carica le pagine non usate da più tempo</a:t>
            </a:r>
          </a:p>
          <a:p>
            <a:r>
              <a:rPr lang="en-GB" dirty="0"/>
              <a:t>M</a:t>
            </a:r>
            <a:r>
              <a:rPr lang="en-IT" dirty="0"/>
              <a:t>eglio di FIFO ma maggiore overhead</a:t>
            </a:r>
          </a:p>
          <a:p>
            <a:r>
              <a:rPr lang="en-GB" dirty="0"/>
              <a:t>F</a:t>
            </a:r>
            <a:r>
              <a:rPr lang="en-IT" dirty="0"/>
              <a:t>avorisce </a:t>
            </a:r>
            <a:r>
              <a:rPr lang="en-GB" dirty="0"/>
              <a:t>I</a:t>
            </a:r>
            <a:r>
              <a:rPr lang="en-IT" dirty="0"/>
              <a:t> processi che soddisfano il principio di località temporale </a:t>
            </a:r>
          </a:p>
          <a:p>
            <a:endParaRPr lang="en-IT" dirty="0"/>
          </a:p>
          <a:p>
            <a:r>
              <a:rPr lang="en-IT" dirty="0"/>
              <a:t>8/6 = 1.33 33% più lento di OPT</a:t>
            </a:r>
          </a:p>
          <a:p>
            <a:r>
              <a:rPr lang="en-IT" dirty="0"/>
              <a:t>12/9 = 1.33 33% più lento di OPT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A228A1-84CF-8ED7-0C0B-60C54272A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596" y="1003300"/>
            <a:ext cx="7772404" cy="21704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8BE072-B5A8-02F5-6059-E02A3B8A6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10" y="4628043"/>
            <a:ext cx="6046977" cy="2170451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78D153B-D3F4-37DA-B4A8-0808E1C90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371" y="3424237"/>
            <a:ext cx="5181600" cy="12038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DBDD9B-EC1B-0B1B-20F3-B0A2E5168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765" y="4492774"/>
            <a:ext cx="4969391" cy="230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8763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4E46-DDCD-EE34-7865-B5EFDDA0B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LFU Least Frequently Used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F3FF63-A93D-B925-6C05-6C695FE44FB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V</a:t>
            </a:r>
            <a:r>
              <a:rPr lang="en-IT" dirty="0"/>
              <a:t>iene sostituita la pagina meno frequentemente utilizzata</a:t>
            </a:r>
          </a:p>
          <a:p>
            <a:r>
              <a:rPr lang="en-GB" dirty="0"/>
              <a:t>U</a:t>
            </a:r>
            <a:r>
              <a:rPr lang="en-IT" dirty="0"/>
              <a:t>na pagina poco referenziata lo sarà anche in futuro</a:t>
            </a:r>
          </a:p>
          <a:p>
            <a:r>
              <a:rPr lang="en-GB" dirty="0"/>
              <a:t>P</a:t>
            </a:r>
            <a:r>
              <a:rPr lang="en-IT" dirty="0"/>
              <a:t>iù efficiente di FIFO</a:t>
            </a:r>
          </a:p>
          <a:p>
            <a:r>
              <a:rPr lang="en-GB" dirty="0"/>
              <a:t>R</a:t>
            </a:r>
            <a:r>
              <a:rPr lang="en-IT" dirty="0"/>
              <a:t>ischio di sostituire pagine da poco presenti in memoria e per questo poco referenziate (non tiene conto della località temporale)</a:t>
            </a:r>
          </a:p>
          <a:p>
            <a:endParaRPr lang="en-IT" dirty="0"/>
          </a:p>
          <a:p>
            <a:r>
              <a:rPr lang="en-IT" dirty="0"/>
              <a:t>LFU/OPT 8/6 1.33 33% più lento di OPT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448254-C90E-3AC0-DC56-454AD0539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667" y="653142"/>
            <a:ext cx="6485942" cy="2169069"/>
          </a:xfrm>
          <a:prstGeom prst="rect">
            <a:avLst/>
          </a:prstGeo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1BF11346-FB66-1980-4F6F-270647FA4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371" y="3424237"/>
            <a:ext cx="5181600" cy="120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953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620B5-DFCD-30FC-693D-6E29ED89F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NRU Not recently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D06AF-988F-B3A9-1DA8-CB3E7F8FE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8B864E-9AA9-E998-A81F-B11BE57A31F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V</a:t>
            </a:r>
            <a:r>
              <a:rPr lang="en-IT" dirty="0"/>
              <a:t>iene sostituita la pagina meno usata recentemnete</a:t>
            </a:r>
          </a:p>
          <a:p>
            <a:r>
              <a:rPr lang="en-GB" dirty="0"/>
              <a:t>A</a:t>
            </a:r>
            <a:r>
              <a:rPr lang="en-IT" dirty="0"/>
              <a:t>pprossima LRU</a:t>
            </a:r>
          </a:p>
          <a:p>
            <a:r>
              <a:rPr lang="en-GB" dirty="0"/>
              <a:t>D</a:t>
            </a:r>
            <a:r>
              <a:rPr lang="en-IT" dirty="0"/>
              <a:t>ivide le pagine in 3 classi</a:t>
            </a:r>
          </a:p>
          <a:p>
            <a:pPr marL="285750" indent="-285750">
              <a:buFontTx/>
              <a:buChar char="-"/>
            </a:pPr>
            <a:r>
              <a:rPr lang="en-GB" dirty="0"/>
              <a:t>N</a:t>
            </a:r>
            <a:r>
              <a:rPr lang="en-IT" dirty="0"/>
              <a:t>on referenziate e non modificate</a:t>
            </a:r>
          </a:p>
          <a:p>
            <a:pPr marL="285750" indent="-285750">
              <a:buFontTx/>
              <a:buChar char="-"/>
            </a:pPr>
            <a:r>
              <a:rPr lang="en-GB" dirty="0"/>
              <a:t>R</a:t>
            </a:r>
            <a:r>
              <a:rPr lang="en-IT" dirty="0"/>
              <a:t>eferenziate e non modificate</a:t>
            </a:r>
          </a:p>
          <a:p>
            <a:pPr marL="285750" indent="-285750">
              <a:buFontTx/>
              <a:buChar char="-"/>
            </a:pPr>
            <a:r>
              <a:rPr lang="en-GB" dirty="0"/>
              <a:t>R</a:t>
            </a:r>
            <a:r>
              <a:rPr lang="en-IT" dirty="0"/>
              <a:t>eferenziate e modificate</a:t>
            </a:r>
          </a:p>
          <a:p>
            <a:r>
              <a:rPr lang="en-IT" dirty="0"/>
              <a:t>Algoritmo FIFO per ogni classe, si parte dalla prima se vuota si esamina la seconda e poi la terza</a:t>
            </a:r>
          </a:p>
          <a:p>
            <a:r>
              <a:rPr lang="en-GB" dirty="0"/>
              <a:t>B</a:t>
            </a:r>
            <a:r>
              <a:rPr lang="en-IT" dirty="0"/>
              <a:t>it usata e bit modifica</a:t>
            </a:r>
          </a:p>
        </p:txBody>
      </p:sp>
    </p:spTree>
    <p:extLst>
      <p:ext uri="{BB962C8B-B14F-4D97-AF65-F5344CB8AC3E}">
        <p14:creationId xmlns:p14="http://schemas.microsoft.com/office/powerpoint/2010/main" val="18523971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27F3D-87DE-0074-84CC-24792BC7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Altri algoritmi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959667-B5F1-3024-E940-742E24DF1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Algoritmo dell’orologio: le pagine sono disposte in una lista circolare se ha bit riferimento 1 lo metto a 0, se lo ha a 0 viene scelta per la sostituzione</a:t>
            </a:r>
          </a:p>
          <a:p>
            <a:r>
              <a:rPr lang="en-IT" dirty="0"/>
              <a:t>FIFO seconda chance</a:t>
            </a:r>
          </a:p>
          <a:p>
            <a:r>
              <a:rPr lang="en-IT" dirty="0"/>
              <a:t>MFU sostituisce la pagina con il più alto conteggio</a:t>
            </a:r>
          </a:p>
        </p:txBody>
      </p:sp>
    </p:spTree>
    <p:extLst>
      <p:ext uri="{BB962C8B-B14F-4D97-AF65-F5344CB8AC3E}">
        <p14:creationId xmlns:p14="http://schemas.microsoft.com/office/powerpoint/2010/main" val="3809894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86074-A4CF-3345-FDBC-D1557B7A0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Protezione sistema operativo memoria contigua monoutente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61E936-2A1A-5ABB-C71F-CA5B0B5C424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T" dirty="0"/>
              <a:t>Si usa un particolare registro presente nella CPU chiamato BDR (Boundary Register) che contiene il primo indirizzo utile per il programma utente</a:t>
            </a:r>
          </a:p>
          <a:p>
            <a:r>
              <a:rPr lang="en-IT" dirty="0"/>
              <a:t>Qualcunque accesso oltre viene considerato illegale (trap)</a:t>
            </a:r>
          </a:p>
          <a:p>
            <a:r>
              <a:rPr lang="en-IT" dirty="0"/>
              <a:t>Si accede all’area del sistema operativo solo attraverso chiamate di sistema (</a:t>
            </a:r>
            <a:r>
              <a:rPr lang="en-IT" b="1" dirty="0">
                <a:solidFill>
                  <a:schemeClr val="accent1">
                    <a:lumMod val="75000"/>
                  </a:schemeClr>
                </a:solidFill>
              </a:rPr>
              <a:t>kernel mode</a:t>
            </a:r>
            <a:r>
              <a:rPr lang="en-IT" dirty="0"/>
              <a:t>)</a:t>
            </a:r>
          </a:p>
          <a:p>
            <a:endParaRPr lang="en-I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C96FB7-C890-2A2D-39A5-92C0C3908349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779848" y="385264"/>
            <a:ext cx="3797300" cy="3086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85B084-F7AC-C95B-B969-1118BE11684A}"/>
              </a:ext>
            </a:extLst>
          </p:cNvPr>
          <p:cNvSpPr/>
          <p:nvPr/>
        </p:nvSpPr>
        <p:spPr>
          <a:xfrm>
            <a:off x="6539940" y="4904169"/>
            <a:ext cx="766120" cy="4509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dirty="0"/>
              <a:t>CPU</a:t>
            </a: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5DC1AE13-CA5D-6AF9-9C01-58E57742A505}"/>
              </a:ext>
            </a:extLst>
          </p:cNvPr>
          <p:cNvSpPr/>
          <p:nvPr/>
        </p:nvSpPr>
        <p:spPr>
          <a:xfrm>
            <a:off x="8095092" y="4760495"/>
            <a:ext cx="963827" cy="738262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dirty="0"/>
              <a:t>&gt;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A1A427-7569-5B96-D1E3-B077C980D484}"/>
              </a:ext>
            </a:extLst>
          </p:cNvPr>
          <p:cNvCxnSpPr>
            <a:stCxn id="6" idx="3"/>
          </p:cNvCxnSpPr>
          <p:nvPr/>
        </p:nvCxnSpPr>
        <p:spPr>
          <a:xfrm flipV="1">
            <a:off x="7306060" y="5129626"/>
            <a:ext cx="78903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D5F5793-C575-D5BF-EDE0-92F55F4B19A0}"/>
              </a:ext>
            </a:extLst>
          </p:cNvPr>
          <p:cNvSpPr/>
          <p:nvPr/>
        </p:nvSpPr>
        <p:spPr>
          <a:xfrm>
            <a:off x="8193945" y="3963194"/>
            <a:ext cx="766120" cy="4509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dirty="0"/>
              <a:t>BDR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1D1B61-F7E1-CACE-AAF8-F0D92B205815}"/>
              </a:ext>
            </a:extLst>
          </p:cNvPr>
          <p:cNvSpPr/>
          <p:nvPr/>
        </p:nvSpPr>
        <p:spPr>
          <a:xfrm>
            <a:off x="10324585" y="4188651"/>
            <a:ext cx="1124465" cy="18815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dirty="0"/>
              <a:t>Memory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3E7D105-6315-DA04-8B76-3925B672A179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 flipV="1">
            <a:off x="9058919" y="5129446"/>
            <a:ext cx="1265666" cy="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07E487A-ED20-12D6-8636-BA4E4A83AFBA}"/>
              </a:ext>
            </a:extLst>
          </p:cNvPr>
          <p:cNvCxnSpPr>
            <a:cxnSpLocks/>
            <a:stCxn id="12" idx="2"/>
            <a:endCxn id="8" idx="0"/>
          </p:cNvCxnSpPr>
          <p:nvPr/>
        </p:nvCxnSpPr>
        <p:spPr>
          <a:xfrm>
            <a:off x="8577005" y="4414109"/>
            <a:ext cx="1" cy="346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2804815-7115-3986-A090-3CEC0BC23CE9}"/>
              </a:ext>
            </a:extLst>
          </p:cNvPr>
          <p:cNvCxnSpPr>
            <a:cxnSpLocks/>
            <a:stCxn id="8" idx="2"/>
            <a:endCxn id="25" idx="0"/>
          </p:cNvCxnSpPr>
          <p:nvPr/>
        </p:nvCxnSpPr>
        <p:spPr>
          <a:xfrm flipH="1">
            <a:off x="8559885" y="5498757"/>
            <a:ext cx="17121" cy="682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0FE322-8735-02AA-5D93-5EA27F209049}"/>
              </a:ext>
            </a:extLst>
          </p:cNvPr>
          <p:cNvSpPr txBox="1"/>
          <p:nvPr/>
        </p:nvSpPr>
        <p:spPr>
          <a:xfrm>
            <a:off x="8176825" y="6180925"/>
            <a:ext cx="766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</a:t>
            </a:r>
            <a:r>
              <a:rPr lang="en-IT" dirty="0"/>
              <a:t>rap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0195BE-C460-E39D-C9E4-E785F10421C7}"/>
              </a:ext>
            </a:extLst>
          </p:cNvPr>
          <p:cNvSpPr txBox="1"/>
          <p:nvPr/>
        </p:nvSpPr>
        <p:spPr>
          <a:xfrm>
            <a:off x="8577005" y="5655175"/>
            <a:ext cx="766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</a:t>
            </a:r>
            <a:endParaRPr lang="en-IT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E4968C-CC4C-F1F5-82E3-D95E808607B2}"/>
              </a:ext>
            </a:extLst>
          </p:cNvPr>
          <p:cNvSpPr txBox="1"/>
          <p:nvPr/>
        </p:nvSpPr>
        <p:spPr>
          <a:xfrm>
            <a:off x="9053639" y="4719503"/>
            <a:ext cx="766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yes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2287946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79329-2D67-3F42-AEDE-3B6F550D8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Trashing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DA5F5F-0DAD-B4B4-9DD9-5804734C747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T" dirty="0"/>
              <a:t>Quante pagine carico quando il processo viene lanciato? </a:t>
            </a:r>
            <a:r>
              <a:rPr lang="en-GB" dirty="0"/>
              <a:t>S</a:t>
            </a:r>
            <a:r>
              <a:rPr lang="en-IT" dirty="0"/>
              <a:t>i carica un numero minimo di frame</a:t>
            </a:r>
          </a:p>
          <a:p>
            <a:pPr lvl="1"/>
            <a:r>
              <a:rPr lang="en-GB" dirty="0"/>
              <a:t>D</a:t>
            </a:r>
            <a:r>
              <a:rPr lang="en-IT" dirty="0"/>
              <a:t>ipende da architettura (instruction set)</a:t>
            </a:r>
          </a:p>
          <a:p>
            <a:pPr lvl="1"/>
            <a:r>
              <a:rPr lang="en-GB" dirty="0"/>
              <a:t>N</a:t>
            </a:r>
            <a:r>
              <a:rPr lang="en-IT" dirty="0"/>
              <a:t>umero minimo che permette esecuzione istruzione senza generare eccezione pagina mancante</a:t>
            </a:r>
          </a:p>
          <a:p>
            <a:pPr lvl="1"/>
            <a:r>
              <a:rPr lang="en-IT" dirty="0"/>
              <a:t>P</a:t>
            </a:r>
            <a:r>
              <a:rPr lang="en-GB" dirty="0"/>
              <a:t>e</a:t>
            </a:r>
            <a:r>
              <a:rPr lang="en-IT" dirty="0"/>
              <a:t>r esempio, istruzione macchina MOV ha bisogno di 6 frame</a:t>
            </a:r>
          </a:p>
          <a:p>
            <a:r>
              <a:rPr lang="en-IT" dirty="0"/>
              <a:t>Trashing: un processo spende più tempo nella paginazione che nell’esecuzione</a:t>
            </a:r>
          </a:p>
          <a:p>
            <a:r>
              <a:rPr lang="en-IT" dirty="0"/>
              <a:t>Per evitare il trashing bisogna assicurare che un processo abbiam sempre il numero di frame necessari</a:t>
            </a:r>
          </a:p>
          <a:p>
            <a:endParaRPr lang="en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B35BFE-5DFF-CD7F-922E-A057A2B37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0" y="2641600"/>
            <a:ext cx="74930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069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0A150-5F3E-C450-22C6-07F3F99DF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Working 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651645-5C41-783A-11A0-8E630540A7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T" dirty="0"/>
              <a:t>Cerca di definire un modello di località temporale</a:t>
            </a:r>
          </a:p>
          <a:p>
            <a:r>
              <a:rPr lang="en-IT" dirty="0"/>
              <a:t>Il working set di un processo W(t,w) è l’insieme delle pagine referenziate dal processo nell’intervallo di tempo t-w , t</a:t>
            </a:r>
          </a:p>
          <a:p>
            <a:r>
              <a:rPr lang="en-GB" dirty="0"/>
              <a:t>W</a:t>
            </a:r>
            <a:r>
              <a:rPr lang="en-IT" dirty="0"/>
              <a:t> intervallo di osservazione fissato</a:t>
            </a:r>
          </a:p>
          <a:p>
            <a:r>
              <a:rPr lang="en-GB" dirty="0"/>
              <a:t>T</a:t>
            </a:r>
            <a:r>
              <a:rPr lang="en-IT" dirty="0"/>
              <a:t> istante di osservazione</a:t>
            </a:r>
          </a:p>
          <a:p>
            <a:endParaRPr lang="en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0133D6-5348-F6BE-7FE9-1778D9C8E9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</a:t>
            </a:r>
            <a:r>
              <a:rPr lang="en-IT" dirty="0"/>
              <a:t> troppo piccolo: avvicendamento di pagine utili (trashing</a:t>
            </a:r>
          </a:p>
          <a:p>
            <a:pPr marL="0" indent="0">
              <a:buNone/>
            </a:pPr>
            <a:r>
              <a:rPr lang="en-IT" dirty="0"/>
              <a:t>W troppo grande rischio di tenere in memoria pagine poco utilizzate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99BA79-734A-F06A-9D7D-A43E31B40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4800601"/>
            <a:ext cx="7772400" cy="188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4721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8712A-B314-DAFB-B41C-2359F501B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Variante… frequenza mancanze di pagina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A7895-CD1C-489B-8A2E-10E55D39A9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IT" dirty="0"/>
              <a:t>etodo pizu diretto per controllare il trashing</a:t>
            </a:r>
          </a:p>
          <a:p>
            <a:r>
              <a:rPr lang="en-GB" dirty="0"/>
              <a:t>S</a:t>
            </a:r>
            <a:r>
              <a:rPr lang="en-IT" dirty="0"/>
              <a:t>tabilire un tasso accettabile per la frequenza di mancanze di pagina</a:t>
            </a:r>
          </a:p>
          <a:p>
            <a:r>
              <a:rPr lang="en-GB" dirty="0"/>
              <a:t>S</a:t>
            </a:r>
            <a:r>
              <a:rPr lang="en-IT" dirty="0"/>
              <a:t>e troppo basso, si deallocano alcuni frame del processo</a:t>
            </a:r>
          </a:p>
          <a:p>
            <a:r>
              <a:rPr lang="en-GB" dirty="0"/>
              <a:t>S</a:t>
            </a:r>
            <a:r>
              <a:rPr lang="en-IT" dirty="0"/>
              <a:t>e troppo alto, si allocano nuovi frame al processo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39BE08-35B3-FAA8-F0E7-CC1A93358A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00015"/>
            <a:ext cx="5181600" cy="260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220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24F852-3E49-F47F-2C46-F82DA04EC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85" y="1123405"/>
            <a:ext cx="6119305" cy="39057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240206-294D-EC69-880C-A51C2DD80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53753"/>
            <a:ext cx="5606014" cy="324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58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F1247-F49C-DB5E-688E-818476445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Altri metodi di paginazione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28D75-18FC-B3AD-DC0D-18396BDAE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Quando lo spazio degli indirizzi logici è troppo grande lo schema descritto diventa inefficiente</a:t>
            </a:r>
          </a:p>
          <a:p>
            <a:r>
              <a:rPr lang="en-IT" dirty="0"/>
              <a:t>Esempio indirizzamento a 32 o 64 bit </a:t>
            </a:r>
          </a:p>
          <a:p>
            <a:r>
              <a:rPr lang="en-IT" dirty="0"/>
              <a:t>Altre soluzioni:</a:t>
            </a:r>
          </a:p>
          <a:p>
            <a:pPr lvl="1"/>
            <a:r>
              <a:rPr lang="en-GB" dirty="0"/>
              <a:t>P</a:t>
            </a:r>
            <a:r>
              <a:rPr lang="en-IT" dirty="0"/>
              <a:t>aginazione gerarchica o a livelli</a:t>
            </a:r>
          </a:p>
          <a:p>
            <a:pPr lvl="1"/>
            <a:r>
              <a:rPr lang="en-IT" dirty="0"/>
              <a:t>Tabella di pagine di tipo hash</a:t>
            </a:r>
          </a:p>
          <a:p>
            <a:pPr lvl="1"/>
            <a:r>
              <a:rPr lang="en-IT" dirty="0"/>
              <a:t>Tabella delle pagine invertita</a:t>
            </a:r>
          </a:p>
        </p:txBody>
      </p:sp>
    </p:spTree>
    <p:extLst>
      <p:ext uri="{BB962C8B-B14F-4D97-AF65-F5344CB8AC3E}">
        <p14:creationId xmlns:p14="http://schemas.microsoft.com/office/powerpoint/2010/main" val="36044835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DAAD8-B7FD-D230-E536-D6825C939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Allocazione non contigua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15F49D-F2BA-F528-EEDA-5F79BC43F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Segmentazione</a:t>
            </a:r>
          </a:p>
        </p:txBody>
      </p:sp>
    </p:spTree>
    <p:extLst>
      <p:ext uri="{BB962C8B-B14F-4D97-AF65-F5344CB8AC3E}">
        <p14:creationId xmlns:p14="http://schemas.microsoft.com/office/powerpoint/2010/main" val="2647104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1D865-FC96-AC26-BDCE-6ECF27246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Segmentazione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F59740-0BAD-DEFC-167E-5C5E7BD097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9373" y="571500"/>
            <a:ext cx="2628900" cy="29718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0C6550-6A14-E00B-AA8C-71D7037CCD0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IT" dirty="0"/>
              <a:t>Non divido la memoria in blocchi tutti uguali come le pagine ma in blocchi di dimensioni tra loro diverse</a:t>
            </a:r>
          </a:p>
          <a:p>
            <a:r>
              <a:rPr lang="en-IT" dirty="0"/>
              <a:t>Rispecchia meglio la visione del programma da parte dell’utente</a:t>
            </a:r>
          </a:p>
          <a:p>
            <a:r>
              <a:rPr lang="en-IT" dirty="0"/>
              <a:t>Ogni entità viene caricata dal loader separatamente in aree di dimensione variabile dette </a:t>
            </a:r>
            <a:r>
              <a:rPr lang="en-IT" b="1" dirty="0"/>
              <a:t>segmenti</a:t>
            </a:r>
          </a:p>
          <a:p>
            <a:r>
              <a:rPr lang="en-IT" dirty="0"/>
              <a:t>I </a:t>
            </a:r>
            <a:r>
              <a:rPr lang="en-IT" b="1" dirty="0"/>
              <a:t>segmenti </a:t>
            </a:r>
            <a:r>
              <a:rPr lang="en-IT" dirty="0"/>
              <a:t>hanno dimensione variabili e sono allocati in modo non contiguo nella memoria</a:t>
            </a:r>
          </a:p>
          <a:p>
            <a:r>
              <a:rPr lang="en-IT" dirty="0"/>
              <a:t>Lo spazio di indirizzamento logico è un insieme di segmenti di dimensione variabile</a:t>
            </a:r>
          </a:p>
          <a:p>
            <a:r>
              <a:rPr lang="en-IT" dirty="0"/>
              <a:t>Ogni indirizzo logico consiste di due parti</a:t>
            </a:r>
          </a:p>
          <a:p>
            <a:r>
              <a:rPr lang="en-GB" dirty="0"/>
              <a:t>N</a:t>
            </a:r>
            <a:r>
              <a:rPr lang="en-IT" dirty="0"/>
              <a:t>umero del segmento offset nel segmento</a:t>
            </a:r>
          </a:p>
          <a:p>
            <a:endParaRPr lang="en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98868D-1107-9B33-9CB5-5A1B825E6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622" y="488950"/>
            <a:ext cx="4437169" cy="3136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23859A-A538-B8FC-DDDE-24E725248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7188" y="3429000"/>
            <a:ext cx="3743053" cy="32800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F897CC-9E4F-7F9E-AF62-C772DB61BD38}"/>
              </a:ext>
            </a:extLst>
          </p:cNvPr>
          <p:cNvSpPr txBox="1"/>
          <p:nvPr/>
        </p:nvSpPr>
        <p:spPr>
          <a:xfrm>
            <a:off x="4212772" y="5143500"/>
            <a:ext cx="610035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ad es. un compilatore C crea i segmenti:</a:t>
            </a:r>
          </a:p>
          <a:p>
            <a:r>
              <a:rPr lang="en-IT" dirty="0"/>
              <a:t>• Il codice</a:t>
            </a:r>
          </a:p>
          <a:p>
            <a:r>
              <a:rPr lang="en-IT" dirty="0"/>
              <a:t>• Variabili globali</a:t>
            </a:r>
          </a:p>
          <a:p>
            <a:r>
              <a:rPr lang="en-IT" dirty="0"/>
              <a:t>• Heap, da cui si alloca la memoria</a:t>
            </a:r>
          </a:p>
          <a:p>
            <a:r>
              <a:rPr lang="en-IT" dirty="0"/>
              <a:t>• Variabili locali statiche di ogni funzione o procedura</a:t>
            </a:r>
          </a:p>
          <a:p>
            <a:r>
              <a:rPr lang="en-IT" dirty="0"/>
              <a:t>• Librerie standard del C</a:t>
            </a:r>
          </a:p>
        </p:txBody>
      </p:sp>
    </p:spTree>
    <p:extLst>
      <p:ext uri="{BB962C8B-B14F-4D97-AF65-F5344CB8AC3E}">
        <p14:creationId xmlns:p14="http://schemas.microsoft.com/office/powerpoint/2010/main" val="28371853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4128-7EE0-473F-249C-3B24CCCA6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</a:t>
            </a:r>
            <a:r>
              <a:rPr lang="en-GB" dirty="0"/>
              <a:t>r</a:t>
            </a:r>
            <a:r>
              <a:rPr lang="en-IT" dirty="0"/>
              <a:t>chitettura segmentazione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E6208C-2A7C-C50B-FA50-C850158BCA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284321"/>
            <a:ext cx="6172200" cy="427983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A29D9F-A79D-C8DC-68FE-44BED29FBCD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T" dirty="0"/>
              <a:t>Ogni indirizzo logico consiste di due parti</a:t>
            </a:r>
          </a:p>
          <a:p>
            <a:r>
              <a:rPr lang="en-GB" dirty="0"/>
              <a:t>N</a:t>
            </a:r>
            <a:r>
              <a:rPr lang="en-IT" dirty="0"/>
              <a:t>umero del segmento offset nel segmento</a:t>
            </a:r>
          </a:p>
          <a:p>
            <a:r>
              <a:rPr lang="en-IT" dirty="0"/>
              <a:t>Tabella dei segmenti mappa indirizzi fisici che contiene</a:t>
            </a:r>
          </a:p>
          <a:p>
            <a:r>
              <a:rPr lang="en-GB" dirty="0"/>
              <a:t>B</a:t>
            </a:r>
            <a:r>
              <a:rPr lang="en-IT" dirty="0"/>
              <a:t>ase: indirizzo fisico del segmento</a:t>
            </a:r>
          </a:p>
          <a:p>
            <a:r>
              <a:rPr lang="en-GB" dirty="0"/>
              <a:t>L</a:t>
            </a:r>
            <a:r>
              <a:rPr lang="en-IT" dirty="0"/>
              <a:t>imite: specifica la lunghezza del segmento</a:t>
            </a:r>
          </a:p>
          <a:p>
            <a:r>
              <a:rPr lang="en-IT" dirty="0"/>
              <a:t>Dato un indirizzo logico &lt;s,d&gt; num segmento e scostamento</a:t>
            </a:r>
          </a:p>
          <a:p>
            <a:r>
              <a:rPr lang="en-GB" dirty="0"/>
              <a:t>S</a:t>
            </a:r>
            <a:r>
              <a:rPr lang="en-IT" dirty="0"/>
              <a:t>i usa s come indice della tabella per ricavaare l’indirizzo base</a:t>
            </a:r>
          </a:p>
          <a:p>
            <a:r>
              <a:rPr lang="en-GB" dirty="0"/>
              <a:t>S</a:t>
            </a:r>
            <a:r>
              <a:rPr lang="en-IT" dirty="0"/>
              <a:t>i verifca che d&lt; limite (protezione)</a:t>
            </a:r>
          </a:p>
          <a:p>
            <a:r>
              <a:rPr lang="en-GB" dirty="0"/>
              <a:t>I</a:t>
            </a:r>
            <a:r>
              <a:rPr lang="en-IT" dirty="0"/>
              <a:t>ndirizzo fisico: base+d</a:t>
            </a:r>
          </a:p>
        </p:txBody>
      </p:sp>
    </p:spTree>
    <p:extLst>
      <p:ext uri="{BB962C8B-B14F-4D97-AF65-F5344CB8AC3E}">
        <p14:creationId xmlns:p14="http://schemas.microsoft.com/office/powerpoint/2010/main" val="8393124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E7579-8793-4726-B699-1C55F646C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Altro esempio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E0B6F9-4FC3-96CA-54D4-BBF0E621E97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O</a:t>
            </a:r>
            <a:r>
              <a:rPr lang="en-IT" dirty="0"/>
              <a:t>gni processo ha la sua tabella dei segmenti</a:t>
            </a:r>
          </a:p>
          <a:p>
            <a:r>
              <a:rPr lang="en-GB" dirty="0"/>
              <a:t>B</a:t>
            </a:r>
            <a:r>
              <a:rPr lang="en-IT" dirty="0"/>
              <a:t>ase: inizio indirizzo fisico</a:t>
            </a:r>
          </a:p>
          <a:p>
            <a:r>
              <a:rPr lang="en-IT" dirty="0"/>
              <a:t>Limit: lunghezza segmento</a:t>
            </a:r>
          </a:p>
          <a:p>
            <a:r>
              <a:rPr lang="en-IT" dirty="0"/>
              <a:t>Stack e heap possono contrarsi indipendentemente</a:t>
            </a:r>
          </a:p>
          <a:p>
            <a:r>
              <a:rPr lang="en-IT" dirty="0"/>
              <a:t>MA…</a:t>
            </a:r>
          </a:p>
          <a:p>
            <a:r>
              <a:rPr lang="en-GB" dirty="0"/>
              <a:t>F</a:t>
            </a:r>
            <a:r>
              <a:rPr lang="en-IT" dirty="0"/>
              <a:t>rammentazione esterna! Come allocazione contigua a partizioni variabili</a:t>
            </a:r>
          </a:p>
        </p:txBody>
      </p:sp>
      <p:pic>
        <p:nvPicPr>
          <p:cNvPr id="11268" name="Picture 4" descr="segmentation_table">
            <a:extLst>
              <a:ext uri="{FF2B5EF4-FFF2-40B4-BE49-F238E27FC236}">
                <a16:creationId xmlns:a16="http://schemas.microsoft.com/office/drawing/2014/main" id="{B45EB3C7-29F7-8333-59D5-67081C5DB6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8" y="1662335"/>
            <a:ext cx="6172200" cy="352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5077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A36B-A2EC-24E3-3D94-5D2770A7B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13339B1-9DCE-F18C-78DF-A39BDB837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4025" y="987425"/>
            <a:ext cx="5730526" cy="487362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9ECB2A-0822-4551-3816-D3205AEF980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IT" dirty="0"/>
              <a:t>ndirizzo logico 2,53?</a:t>
            </a:r>
          </a:p>
          <a:p>
            <a:r>
              <a:rPr lang="en-IT" dirty="0"/>
              <a:t>4353</a:t>
            </a:r>
          </a:p>
          <a:p>
            <a:endParaRPr lang="en-IT" dirty="0"/>
          </a:p>
          <a:p>
            <a:r>
              <a:rPr lang="en-IT" dirty="0"/>
              <a:t>Indirizzo logico 0, 1222</a:t>
            </a:r>
          </a:p>
          <a:p>
            <a:r>
              <a:rPr lang="en-IT" dirty="0"/>
              <a:t>eccezione</a:t>
            </a:r>
          </a:p>
        </p:txBody>
      </p:sp>
    </p:spTree>
    <p:extLst>
      <p:ext uri="{BB962C8B-B14F-4D97-AF65-F5344CB8AC3E}">
        <p14:creationId xmlns:p14="http://schemas.microsoft.com/office/powerpoint/2010/main" val="3440812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3EC900-670A-2683-1C4B-653280C9E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Allocazione memoria contigua multiprogrammato a partizioni fisse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C72FF2-2844-0DCA-D58C-D0DB539E18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IT" dirty="0"/>
              <a:t>Ogni processo dispone di un blocco di memorira di dimensione prefissata</a:t>
            </a:r>
          </a:p>
          <a:p>
            <a:r>
              <a:rPr lang="en-IT" dirty="0"/>
              <a:t>Protezione memoria: due registri, base e limite</a:t>
            </a:r>
          </a:p>
          <a:p>
            <a:pPr lvl="1"/>
            <a:r>
              <a:rPr lang="en-GB" dirty="0"/>
              <a:t>B</a:t>
            </a:r>
            <a:r>
              <a:rPr lang="en-IT" dirty="0"/>
              <a:t>ase: più piccolo indirizzo fisico ammesso per quel processo</a:t>
            </a:r>
          </a:p>
          <a:p>
            <a:pPr lvl="1"/>
            <a:r>
              <a:rPr lang="en-GB" dirty="0"/>
              <a:t>L</a:t>
            </a:r>
            <a:r>
              <a:rPr lang="en-IT" dirty="0"/>
              <a:t>imite: contiene la dimensione dell’intervallo ammesso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5E187E-B619-FAAC-7F86-28B7E03B80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01697" y="1825625"/>
            <a:ext cx="4436076" cy="486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3882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26E71-77C3-74F6-D2A3-5DF408D72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Condivisione dei segmenti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2077D4-CF76-C7D1-2F5A-D55CD6BD8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9976" y="1825625"/>
            <a:ext cx="44720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715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319CFF-5ACE-231E-C5BA-69D10EEFD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C03A4A-8844-1254-BDA1-CEBC83361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Come per la paginazione, posso condividere il codice puntando allo stesso numero del segmento</a:t>
            </a:r>
          </a:p>
          <a:p>
            <a:r>
              <a:rPr lang="en-IT" dirty="0"/>
              <a:t>Ptrezione: analoga alla paginazione</a:t>
            </a:r>
          </a:p>
          <a:p>
            <a:r>
              <a:rPr lang="en-GB" dirty="0"/>
              <a:t>I</a:t>
            </a:r>
            <a:r>
              <a:rPr lang="en-IT" dirty="0"/>
              <a:t> segmenti variano di dimension quindi l’allocazione è dinamica</a:t>
            </a:r>
          </a:p>
          <a:p>
            <a:r>
              <a:rPr lang="en-IT" dirty="0"/>
              <a:t>Posso combinare la paginazione e la segmentazione</a:t>
            </a:r>
          </a:p>
        </p:txBody>
      </p:sp>
    </p:spTree>
    <p:extLst>
      <p:ext uri="{BB962C8B-B14F-4D97-AF65-F5344CB8AC3E}">
        <p14:creationId xmlns:p14="http://schemas.microsoft.com/office/powerpoint/2010/main" val="4220049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BBA03-45BB-F062-2826-B0887EB60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Segmentazione e paginazione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85351-25E6-07E9-EE03-71E43E33E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La segmentazione soffre, come allocazione contigua a partizioni variabili, del problema della frammentazione esterna</a:t>
            </a:r>
          </a:p>
          <a:p>
            <a:r>
              <a:rPr lang="en-IT" dirty="0"/>
              <a:t>IDEA: si possono paginare </a:t>
            </a:r>
            <a:r>
              <a:rPr lang="en-GB" dirty="0"/>
              <a:t>I</a:t>
            </a:r>
            <a:r>
              <a:rPr lang="en-IT" dirty="0"/>
              <a:t> segmenti mantenendo </a:t>
            </a:r>
            <a:r>
              <a:rPr lang="en-GB" dirty="0"/>
              <a:t>I</a:t>
            </a:r>
            <a:r>
              <a:rPr lang="en-IT" dirty="0"/>
              <a:t> vantaggi della segmentazione</a:t>
            </a:r>
          </a:p>
          <a:p>
            <a:r>
              <a:rPr lang="en-GB" dirty="0"/>
              <a:t>Q</a:t>
            </a:r>
            <a:r>
              <a:rPr lang="en-IT" dirty="0"/>
              <a:t>ueste due tecniche insieme vengono usate dalla maggior parte dei sistemi operativi</a:t>
            </a:r>
          </a:p>
          <a:p>
            <a:r>
              <a:rPr lang="en-IT" dirty="0"/>
              <a:t>La tabella dei segmenti non contiene indirizzo segmento ma indirizzo della tabella delle pagine per quel segmento</a:t>
            </a:r>
          </a:p>
          <a:p>
            <a:pPr lvl="1"/>
            <a:r>
              <a:rPr lang="en-IT" dirty="0"/>
              <a:t>I segmenti sono composti da pagine della stessa dimensione</a:t>
            </a:r>
          </a:p>
        </p:txBody>
      </p:sp>
    </p:spTree>
    <p:extLst>
      <p:ext uri="{BB962C8B-B14F-4D97-AF65-F5344CB8AC3E}">
        <p14:creationId xmlns:p14="http://schemas.microsoft.com/office/powerpoint/2010/main" val="32043710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C3EE596-8EA5-AFE0-4EEC-3EB1C48AB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2007080"/>
            <a:ext cx="7772400" cy="30267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9083A3-6C31-48D3-6C02-7562DCF0F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Segmentazione con paginazione</a:t>
            </a:r>
            <a:br>
              <a:rPr lang="en-IT"/>
            </a:br>
            <a:r>
              <a:rPr lang="en-IT"/>
              <a:t>Traduzione </a:t>
            </a:r>
            <a:r>
              <a:rPr lang="en-IT" dirty="0"/>
              <a:t>Indirizzi logici in </a:t>
            </a:r>
            <a:r>
              <a:rPr lang="en-IT"/>
              <a:t>indirizzi fisici</a:t>
            </a:r>
            <a:endParaRPr lang="en-IT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8F26CB-36F4-0EE6-1C50-39DD1C581D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22240" y="3104493"/>
            <a:ext cx="66040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755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46AC8-C89C-6F0A-0DE9-C5E754AD0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Gestione memoria ed efficienza programmi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658DEA-A140-61C8-4446-20C49B1FF8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3549" y="1771370"/>
            <a:ext cx="7964901" cy="4849510"/>
          </a:xfrm>
        </p:spPr>
      </p:pic>
    </p:spTree>
    <p:extLst>
      <p:ext uri="{BB962C8B-B14F-4D97-AF65-F5344CB8AC3E}">
        <p14:creationId xmlns:p14="http://schemas.microsoft.com/office/powerpoint/2010/main" val="15213323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A78CD-F6AC-968B-8FC2-D3FE93365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Allocazione memoria Schema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775DD9-9D17-5512-7E34-FE8B7C0A7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Allocazione memoria contigua monoutente</a:t>
            </a:r>
          </a:p>
          <a:p>
            <a:pPr lvl="1"/>
            <a:r>
              <a:rPr lang="en-GB" dirty="0"/>
              <a:t>P</a:t>
            </a:r>
            <a:r>
              <a:rPr lang="en-IT" dirty="0"/>
              <a:t>rotezione memoria boundary register CPU</a:t>
            </a:r>
          </a:p>
          <a:p>
            <a:r>
              <a:rPr lang="en-IT" dirty="0"/>
              <a:t>Allocazione memoria contigua multiprogrammato a partizioni fisse </a:t>
            </a:r>
          </a:p>
          <a:p>
            <a:pPr lvl="1"/>
            <a:r>
              <a:rPr lang="en-GB" dirty="0"/>
              <a:t>P</a:t>
            </a:r>
            <a:r>
              <a:rPr lang="en-IT" dirty="0"/>
              <a:t>rotezione memoria due registri CPU base e limite</a:t>
            </a:r>
          </a:p>
          <a:p>
            <a:pPr lvl="1"/>
            <a:r>
              <a:rPr lang="en-GB" dirty="0"/>
              <a:t>S</a:t>
            </a:r>
            <a:r>
              <a:rPr lang="en-IT" dirty="0"/>
              <a:t>ingola coda, coda multipla</a:t>
            </a:r>
          </a:p>
          <a:p>
            <a:r>
              <a:rPr lang="en-IT" dirty="0"/>
              <a:t>Allocazione memoria contigua multiprogrammato a partizioni variabili</a:t>
            </a:r>
          </a:p>
          <a:p>
            <a:endParaRPr lang="en-IT" dirty="0"/>
          </a:p>
          <a:p>
            <a:pPr lvl="1"/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9789440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3B7D3-EE94-D562-01C2-2957D6A9E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Binding Schema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41BFF-887D-AD1A-C83C-F408A1067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Binding </a:t>
            </a:r>
          </a:p>
          <a:p>
            <a:pPr lvl="1"/>
            <a:r>
              <a:rPr lang="en-GB" dirty="0"/>
              <a:t>A</a:t>
            </a:r>
            <a:r>
              <a:rPr lang="en-IT" dirty="0"/>
              <a:t>ssociare a indirizzi logici gli indirizzi fisici</a:t>
            </a:r>
          </a:p>
          <a:p>
            <a:pPr lvl="1"/>
            <a:r>
              <a:rPr lang="en-GB" dirty="0"/>
              <a:t>S</a:t>
            </a:r>
            <a:r>
              <a:rPr lang="en-IT" dirty="0"/>
              <a:t>tatico</a:t>
            </a:r>
          </a:p>
          <a:p>
            <a:pPr lvl="2"/>
            <a:r>
              <a:rPr lang="en-GB" dirty="0"/>
              <a:t>T</a:t>
            </a:r>
            <a:r>
              <a:rPr lang="en-IT" dirty="0"/>
              <a:t>empo di compilazione, indirizzi assoluti</a:t>
            </a:r>
          </a:p>
          <a:p>
            <a:pPr lvl="2"/>
            <a:r>
              <a:rPr lang="en-GB" dirty="0"/>
              <a:t>T</a:t>
            </a:r>
            <a:r>
              <a:rPr lang="en-IT" dirty="0"/>
              <a:t>empo di caricamento, indirizzi relativi </a:t>
            </a:r>
          </a:p>
          <a:p>
            <a:pPr lvl="1"/>
            <a:r>
              <a:rPr lang="en-IT" dirty="0"/>
              <a:t>Dinamico</a:t>
            </a:r>
          </a:p>
          <a:p>
            <a:pPr lvl="2"/>
            <a:r>
              <a:rPr lang="en-IT" dirty="0"/>
              <a:t>Tempo di esecuzione, processo può essere spostato</a:t>
            </a:r>
          </a:p>
        </p:txBody>
      </p:sp>
    </p:spTree>
    <p:extLst>
      <p:ext uri="{BB962C8B-B14F-4D97-AF65-F5344CB8AC3E}">
        <p14:creationId xmlns:p14="http://schemas.microsoft.com/office/powerpoint/2010/main" val="4170371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63518779-384E-6256-EB66-B3639B2BD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T" dirty="0"/>
              <a:t>Protezione memoria - </a:t>
            </a:r>
            <a:br>
              <a:rPr lang="en-IT" dirty="0"/>
            </a:br>
            <a:r>
              <a:rPr lang="en-IT" dirty="0"/>
              <a:t>Allocazione memoria contigua multiprogrammato a partizioni fisse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177FCE2-B10D-024A-94C0-1EB7599AD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Il processo non può accedere a locazione di memoria prima di </a:t>
            </a:r>
            <a:r>
              <a:rPr lang="en-IT" b="1" dirty="0"/>
              <a:t>base</a:t>
            </a:r>
            <a:r>
              <a:rPr lang="en-IT" dirty="0"/>
              <a:t> e dopo </a:t>
            </a:r>
            <a:r>
              <a:rPr lang="en-IT" b="1" dirty="0"/>
              <a:t>base+limite</a:t>
            </a:r>
          </a:p>
          <a:p>
            <a:endParaRPr lang="en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8E7682-BCAE-FB12-8625-79BEF7FC38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989" b="20734"/>
          <a:stretch/>
        </p:blipFill>
        <p:spPr>
          <a:xfrm>
            <a:off x="2844800" y="3334908"/>
            <a:ext cx="6502400" cy="284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51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2201</TotalTime>
  <Words>4671</Words>
  <Application>Microsoft Macintosh PowerPoint</Application>
  <PresentationFormat>Widescreen</PresentationFormat>
  <Paragraphs>537</Paragraphs>
  <Slides>86</Slides>
  <Notes>13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1" baseType="lpstr">
      <vt:lpstr>Arial</vt:lpstr>
      <vt:lpstr>Calibri</vt:lpstr>
      <vt:lpstr>Calibri Light</vt:lpstr>
      <vt:lpstr>Helvetica</vt:lpstr>
      <vt:lpstr>Office Theme</vt:lpstr>
      <vt:lpstr>PowerPoint Presentation</vt:lpstr>
      <vt:lpstr>Gerachia memoria</vt:lpstr>
      <vt:lpstr>PowerPoint Presentation</vt:lpstr>
      <vt:lpstr>Memoria principale</vt:lpstr>
      <vt:lpstr>Gestore Memoria</vt:lpstr>
      <vt:lpstr>Allocazione memoria contigua monoutente</vt:lpstr>
      <vt:lpstr>Protezione sistema operativo memoria contigua monoutente</vt:lpstr>
      <vt:lpstr>Allocazione memoria contigua multiprogrammato a partizioni fisse</vt:lpstr>
      <vt:lpstr>Protezione memoria -  Allocazione memoria contigua multiprogrammato a partizioni fisse</vt:lpstr>
      <vt:lpstr>Indirizzamento</vt:lpstr>
      <vt:lpstr>Binding</vt:lpstr>
      <vt:lpstr>Ripasso</vt:lpstr>
      <vt:lpstr>Binding</vt:lpstr>
      <vt:lpstr>BINDING COMPILAZIONE</vt:lpstr>
      <vt:lpstr>Binding a tempo di compilazione</vt:lpstr>
      <vt:lpstr>BINDING CARICAMENTO</vt:lpstr>
      <vt:lpstr>Binding a tempo di loading</vt:lpstr>
      <vt:lpstr>Binding execution</vt:lpstr>
      <vt:lpstr>Binding a tempo di execution</vt:lpstr>
      <vt:lpstr>MMU</vt:lpstr>
      <vt:lpstr>Loading (caricamento) programma</vt:lpstr>
      <vt:lpstr>Linking (collegamento) libreri </vt:lpstr>
      <vt:lpstr>PowerPoint Presentation</vt:lpstr>
      <vt:lpstr>Swapping</vt:lpstr>
      <vt:lpstr>Swapping</vt:lpstr>
      <vt:lpstr>Allocazione memoria</vt:lpstr>
      <vt:lpstr>Allocazione memoria</vt:lpstr>
      <vt:lpstr>Allocazione a partizioni Multiple Fisse e indirizzamento rilocabile</vt:lpstr>
      <vt:lpstr>PowerPoint Presentation</vt:lpstr>
      <vt:lpstr>Rilocazione memoria </vt:lpstr>
      <vt:lpstr>Frammentazione interna</vt:lpstr>
      <vt:lpstr>Allocazione a partizioni multiple variabili e indirizzamento rilocabile</vt:lpstr>
      <vt:lpstr>Algoritmi per partizioni variabili</vt:lpstr>
      <vt:lpstr>Allocazione memoria continua – partizioni variabili - algoritmi</vt:lpstr>
      <vt:lpstr>Partizioni variabili soffrono di…</vt:lpstr>
      <vt:lpstr>Allocazione non contigua</vt:lpstr>
      <vt:lpstr>Allocazione non contigua - paginazione</vt:lpstr>
      <vt:lpstr>Paginazione</vt:lpstr>
      <vt:lpstr>Tabella delle pagine</vt:lpstr>
      <vt:lpstr>PowerPoint Presentation</vt:lpstr>
      <vt:lpstr>MMU e paginazione</vt:lpstr>
      <vt:lpstr>Tabella dei Blocchi</vt:lpstr>
      <vt:lpstr>Paginazione considerazioni</vt:lpstr>
      <vt:lpstr>Accesso tabella delle pagine</vt:lpstr>
      <vt:lpstr>Altro support hardware</vt:lpstr>
      <vt:lpstr>PowerPoint Presentation</vt:lpstr>
      <vt:lpstr>Paginazione e condivisione codice</vt:lpstr>
      <vt:lpstr>Bit di validità</vt:lpstr>
      <vt:lpstr>Codice rientrante</vt:lpstr>
      <vt:lpstr>PowerPoint Presentation</vt:lpstr>
      <vt:lpstr>Paginazione altri bit</vt:lpstr>
      <vt:lpstr>Memoria virtuale</vt:lpstr>
      <vt:lpstr>Memoria virtuale e paginazione su richiesta</vt:lpstr>
      <vt:lpstr>PowerPoint Presentation</vt:lpstr>
      <vt:lpstr>PowerPoint Presentation</vt:lpstr>
      <vt:lpstr>PowerPoint Presentation</vt:lpstr>
      <vt:lpstr>PowerPoint Presentation</vt:lpstr>
      <vt:lpstr>Gestione Page Fault</vt:lpstr>
      <vt:lpstr>Sostituzione delle pagine</vt:lpstr>
      <vt:lpstr>PowerPoint Presentation</vt:lpstr>
      <vt:lpstr>PowerPoint Presentation</vt:lpstr>
      <vt:lpstr>Algoritmi di sostituzione delle pagine</vt:lpstr>
      <vt:lpstr>FIFO</vt:lpstr>
      <vt:lpstr>OPT</vt:lpstr>
      <vt:lpstr>PowerPoint Presentation</vt:lpstr>
      <vt:lpstr>LRU (Least Recently Used) </vt:lpstr>
      <vt:lpstr>LFU Least Frequently Used</vt:lpstr>
      <vt:lpstr>NRU Not recently used</vt:lpstr>
      <vt:lpstr>Altri algoritmi</vt:lpstr>
      <vt:lpstr>Trashing</vt:lpstr>
      <vt:lpstr>Working set</vt:lpstr>
      <vt:lpstr>Variante… frequenza mancanze di pagina</vt:lpstr>
      <vt:lpstr>PowerPoint Presentation</vt:lpstr>
      <vt:lpstr>Altri metodi di paginazione</vt:lpstr>
      <vt:lpstr>Allocazione non contigua</vt:lpstr>
      <vt:lpstr>Segmentazione</vt:lpstr>
      <vt:lpstr>Architettura segmentazione</vt:lpstr>
      <vt:lpstr>Altro esempio</vt:lpstr>
      <vt:lpstr>PowerPoint Presentation</vt:lpstr>
      <vt:lpstr>Condivisione dei segmenti</vt:lpstr>
      <vt:lpstr>PowerPoint Presentation</vt:lpstr>
      <vt:lpstr>Segmentazione e paginazione</vt:lpstr>
      <vt:lpstr>Segmentazione con paginazione Traduzione Indirizzi logici in indirizzi fisici</vt:lpstr>
      <vt:lpstr>Gestione memoria ed efficienza programmi</vt:lpstr>
      <vt:lpstr>Allocazione memoria Schema</vt:lpstr>
      <vt:lpstr>Binding Schema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39</cp:revision>
  <dcterms:created xsi:type="dcterms:W3CDTF">2023-06-28T20:12:52Z</dcterms:created>
  <dcterms:modified xsi:type="dcterms:W3CDTF">2023-11-15T12:00:59Z</dcterms:modified>
</cp:coreProperties>
</file>